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8" r:id="rId4"/>
    <p:sldId id="261" r:id="rId5"/>
    <p:sldId id="262" r:id="rId6"/>
    <p:sldId id="25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7C8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7" autoAdjust="0"/>
    <p:restoredTop sz="95706" autoAdjust="0"/>
  </p:normalViewPr>
  <p:slideViewPr>
    <p:cSldViewPr snapToGrid="0">
      <p:cViewPr varScale="1">
        <p:scale>
          <a:sx n="66" d="100"/>
          <a:sy n="66" d="100"/>
        </p:scale>
        <p:origin x="268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5410-EC31-49AD-B501-6BB2CDDF4908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5951D-C305-4F06-BC7C-699FB136F1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183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5951D-C305-4F06-BC7C-699FB136F108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543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330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98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01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21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323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87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923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229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368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03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121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EFCDF-59D3-44CF-B287-70845B0CB19E}" type="datetimeFigureOut">
              <a:rPr lang="sl-SI" smtClean="0"/>
              <a:t>3. 05. 2022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07B1F-8303-41E9-8DAE-7A59EE32A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682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E8340B7-034F-491F-B647-4EC2C939DE4F}"/>
              </a:ext>
            </a:extLst>
          </p:cNvPr>
          <p:cNvSpPr txBox="1"/>
          <p:nvPr/>
        </p:nvSpPr>
        <p:spPr>
          <a:xfrm>
            <a:off x="-7221" y="2728875"/>
            <a:ext cx="6865221" cy="617733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Napotni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zdravnik (ime, priimek, organizacija):	__________________________________________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DOSEGLJIVOST (ura, telefon, datum) – OBVEZNO!!! __________________________________________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4FD49608-3356-4C13-9BF7-68A2006C90C0}"/>
              </a:ext>
            </a:extLst>
          </p:cNvPr>
          <p:cNvSpPr txBox="1"/>
          <p:nvPr/>
        </p:nvSpPr>
        <p:spPr>
          <a:xfrm>
            <a:off x="-3810" y="4855619"/>
            <a:ext cx="6865221" cy="14487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DIAGNOZA NEOZDRAVLJIVE BOLEZNI: 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OCENA PREŽIVETJA:	 	⃝  zadnji dnevi 	 ⃝ 2 – 12 tednov	 ⃝ več kot 12 tednov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RAZLOG NAPOTITVE: 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sl-SI" sz="12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INDIKACIJA ZA VKLJUČITEV SPECIALIZIRANE PALIATIVNE OSKRBE (Priloga 2)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l-SI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⃝  1 	 ⃝ 2 	 ⃝  3	 ⃝  4	 ⃝  5	⃝  6 	drugo: ________________________________________</a:t>
            </a: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4A5B2E76-4173-44F3-9C53-1F42AB7B869E}"/>
              </a:ext>
            </a:extLst>
          </p:cNvPr>
          <p:cNvSpPr/>
          <p:nvPr/>
        </p:nvSpPr>
        <p:spPr>
          <a:xfrm>
            <a:off x="21000" y="885886"/>
            <a:ext cx="6837000" cy="393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b="1" dirty="0">
                <a:solidFill>
                  <a:schemeClr val="accent2">
                    <a:lumMod val="50000"/>
                  </a:schemeClr>
                </a:solidFill>
              </a:rPr>
              <a:t>NAPOTITEV BOLNIKA Z RAKOM V SPECIALIZIRANO PALIATIVNO OSKRBO ONKOLOŠKEGA INŠTITUTA LJUBLJANA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9A7F22C8-CE2A-42ED-999D-C39564A220E0}"/>
              </a:ext>
            </a:extLst>
          </p:cNvPr>
          <p:cNvSpPr txBox="1"/>
          <p:nvPr/>
        </p:nvSpPr>
        <p:spPr>
          <a:xfrm>
            <a:off x="-3810" y="7429539"/>
            <a:ext cx="6865221" cy="617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STOPNJA NUJNOSTI: 			⃝ redno	 ⃝ hitro 	⃝ nujno  (POKLICATI 030 662 139!) OCENA STANJA (Priloga 5):  		⃝ zelen	⃝ oranžen	⃝ rdeč	 	⃝ rjav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253D5D3C-5003-4DB3-B5AA-80A1F27EC5A8}"/>
              </a:ext>
            </a:extLst>
          </p:cNvPr>
          <p:cNvSpPr txBox="1"/>
          <p:nvPr/>
        </p:nvSpPr>
        <p:spPr>
          <a:xfrm>
            <a:off x="13823" y="2375435"/>
            <a:ext cx="6872353" cy="340734"/>
          </a:xfrm>
          <a:prstGeom prst="rect">
            <a:avLst/>
          </a:prstGeom>
          <a:noFill/>
          <a:ln>
            <a:noFill/>
          </a:ln>
        </p:spPr>
        <p:txBody>
          <a:bodyPr wrap="square" rIns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Datum napotitve:  __________________	Način pošiljanja: ⃝ e-mail	 ⃝ pošta 	 ⃝ _________ 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897AD951-2F17-4D61-98C4-68A72262A067}"/>
              </a:ext>
            </a:extLst>
          </p:cNvPr>
          <p:cNvSpPr txBox="1"/>
          <p:nvPr/>
        </p:nvSpPr>
        <p:spPr>
          <a:xfrm>
            <a:off x="0" y="6282048"/>
            <a:ext cx="6891639" cy="11717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OCENA BOLNIKA po PPS (Priloga 3) ______________	POKRETEN: ⃝  DA  ⃝  SLABŠE  ⃝ NE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BREME SIMPTOMOV (povprečna ocena ESAS (Priloga 4):	1     2     3     4     5     6     7     8     9     10</a:t>
            </a:r>
          </a:p>
          <a:p>
            <a:pPr>
              <a:lnSpc>
                <a:spcPct val="150000"/>
              </a:lnSpc>
            </a:pPr>
            <a:r>
              <a:rPr lang="sl-SI" sz="1200">
                <a:ea typeface="Times New Roman" panose="02020603050405020304" pitchFamily="18" charset="0"/>
                <a:cs typeface="Times New Roman" panose="02020603050405020304" pitchFamily="18" charset="0"/>
              </a:rPr>
              <a:t>SIMPTOMI V OSPREDJU __________ 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POSEBNOSTI: ______________________________________________________________________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7A00613F-D624-4447-BCB0-F0F189A62876}"/>
              </a:ext>
            </a:extLst>
          </p:cNvPr>
          <p:cNvSpPr txBox="1"/>
          <p:nvPr/>
        </p:nvSpPr>
        <p:spPr>
          <a:xfrm>
            <a:off x="-7221" y="3357870"/>
            <a:ext cx="6893397" cy="117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BOLNIK </a:t>
            </a:r>
            <a:r>
              <a:rPr lang="sl-SI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(ime, priimek) 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	DATUM ROJSTVA: _________________ 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NASLOV: ___________________________________________	KRAJ: ___________________________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ŠT. ZZS: ____________________________________________	ŠT. NAPOTNICE: __________________</a:t>
            </a:r>
          </a:p>
          <a:p>
            <a:pPr>
              <a:lnSpc>
                <a:spcPct val="150000"/>
              </a:lnSpc>
            </a:pP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SKRBNIK </a:t>
            </a:r>
            <a:r>
              <a:rPr lang="sl-SI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(ime, priimek) 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	TELEFON: </a:t>
            </a:r>
            <a:r>
              <a:rPr lang="sl-SI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B06C5E51-985B-4E76-BFA8-DF8EBAA54F95}"/>
              </a:ext>
            </a:extLst>
          </p:cNvPr>
          <p:cNvSpPr txBox="1"/>
          <p:nvPr/>
        </p:nvSpPr>
        <p:spPr>
          <a:xfrm flipH="1">
            <a:off x="6488668" y="4855619"/>
            <a:ext cx="369332" cy="319165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sl-SI" sz="1200" dirty="0"/>
              <a:t>STANJE  -  OCENA POTREB  -  PREPOZNAVANJE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CD6955D-CD55-46C4-93CA-F718B2A9C44E}"/>
              </a:ext>
            </a:extLst>
          </p:cNvPr>
          <p:cNvSpPr txBox="1"/>
          <p:nvPr/>
        </p:nvSpPr>
        <p:spPr>
          <a:xfrm>
            <a:off x="28839" y="4540299"/>
            <a:ext cx="5681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b="1" dirty="0"/>
              <a:t>OCENA ZDRAVSTVENEGA STANJA IN POTREB BOLNIKA </a:t>
            </a:r>
            <a:r>
              <a:rPr lang="sl-SI" sz="1600" dirty="0"/>
              <a:t>(Priloga 1)</a:t>
            </a:r>
          </a:p>
        </p:txBody>
      </p:sp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DBD4741A-795D-4E70-8648-D5230C64CA9E}"/>
              </a:ext>
            </a:extLst>
          </p:cNvPr>
          <p:cNvSpPr txBox="1"/>
          <p:nvPr/>
        </p:nvSpPr>
        <p:spPr>
          <a:xfrm>
            <a:off x="-31650" y="8063182"/>
            <a:ext cx="692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 ŽELJENA OBRAVNAVA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E15CCC40-199A-4DD6-8AFF-B127DD55A734}"/>
              </a:ext>
            </a:extLst>
          </p:cNvPr>
          <p:cNvSpPr txBox="1"/>
          <p:nvPr/>
        </p:nvSpPr>
        <p:spPr>
          <a:xfrm>
            <a:off x="270130" y="8341465"/>
            <a:ext cx="4482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⃝ posvet preko telefona med zdravstvenim osebjem</a:t>
            </a:r>
          </a:p>
          <a:p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⃝ podpora in spremljanje bolnika (svojcev) preko telefona</a:t>
            </a:r>
          </a:p>
          <a:p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⃝ pomoč pri intervencijah (punkcija </a:t>
            </a:r>
            <a:r>
              <a:rPr lang="sl-SI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asitesa</a:t>
            </a:r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___________________)</a:t>
            </a:r>
          </a:p>
          <a:p>
            <a:r>
              <a:rPr lang="sl-SI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⃝ o</a:t>
            </a:r>
            <a:r>
              <a:rPr lang="sl-SI" sz="1200" dirty="0">
                <a:cs typeface="Times New Roman" panose="02020603050405020304" pitchFamily="18" charset="0"/>
              </a:rPr>
              <a:t>bisk bolnika na domu zaradi _____________________________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D4F3394-FDF9-49B2-A84F-2D4813B310A9}"/>
              </a:ext>
            </a:extLst>
          </p:cNvPr>
          <p:cNvSpPr txBox="1"/>
          <p:nvPr/>
        </p:nvSpPr>
        <p:spPr>
          <a:xfrm>
            <a:off x="177533" y="1466899"/>
            <a:ext cx="65165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400" dirty="0">
                <a:latin typeface="Calibri" panose="020F0502020204030204" pitchFamily="34" charset="0"/>
                <a:ea typeface="Calibri" panose="020F0502020204030204" pitchFamily="34" charset="0"/>
              </a:rPr>
              <a:t>OBRAZEC JE POTREBNO IZPOLNITI V CELOTI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</a:rPr>
              <a:t>(nepopolne dokumentacije ne bomo obravnavali)</a:t>
            </a:r>
          </a:p>
          <a:p>
            <a:pPr algn="ctr"/>
            <a:r>
              <a:rPr lang="sl-SI" sz="1400" dirty="0">
                <a:latin typeface="Calibri" panose="020F0502020204030204" pitchFamily="34" charset="0"/>
                <a:ea typeface="Calibri" panose="020F0502020204030204" pitchFamily="34" charset="0"/>
              </a:rPr>
              <a:t>in ga poslati</a:t>
            </a:r>
            <a:r>
              <a:rPr lang="sl-SI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sl-SI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Oddelek za Akutno paliativno oskrbo, Zaloška 2, 1000 Ljubljana</a:t>
            </a:r>
            <a:r>
              <a:rPr lang="sl-SI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ali </a:t>
            </a:r>
          </a:p>
          <a:p>
            <a:pPr algn="ctr"/>
            <a:r>
              <a:rPr lang="sl-SI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E-mail: </a:t>
            </a:r>
            <a:r>
              <a:rPr lang="sl-SI" sz="1400" b="1" dirty="0">
                <a:latin typeface="Calibri" panose="020F0502020204030204" pitchFamily="34" charset="0"/>
                <a:ea typeface="Calibri" panose="020F0502020204030204" pitchFamily="34" charset="0"/>
              </a:rPr>
              <a:t>narocanjepal@onko-i.si</a:t>
            </a:r>
          </a:p>
          <a:p>
            <a:pPr algn="ctr"/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rosimo, da se upošteva vse razpoložljive varovalne ukrepe za varovanje osebnih podatkov.</a:t>
            </a:r>
            <a:endParaRPr lang="sl-SI" sz="1200" dirty="0"/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C859F2FA-0B94-483B-B047-29B87226D85F}"/>
              </a:ext>
            </a:extLst>
          </p:cNvPr>
          <p:cNvSpPr txBox="1"/>
          <p:nvPr/>
        </p:nvSpPr>
        <p:spPr>
          <a:xfrm>
            <a:off x="167115" y="9173619"/>
            <a:ext cx="6516548" cy="6001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l-SI" sz="1100" dirty="0"/>
              <a:t>OCENO TRIAŽNEGA ZDRAVNIKA Z NAVODILI VAM BOMO POSLALI ČIM PREJ oz. GLEDE NA NUJNOST.</a:t>
            </a:r>
          </a:p>
          <a:p>
            <a:pPr algn="ctr"/>
            <a:r>
              <a:rPr lang="sl-SI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V PRIMERU, DA BOMO POTREBOVALI DODATNE INFORMACIJE VAS BOMO KONTAKTIRALI PREKO TELEFONA. </a:t>
            </a:r>
          </a:p>
          <a:p>
            <a:pPr algn="ctr"/>
            <a:r>
              <a:rPr lang="sl-SI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Za dodatna pojasnila smo na voljo v dopoldanskem času na 030 662 139.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8A858264-FF98-4A0B-835E-C783554A6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049" y="19023"/>
            <a:ext cx="2982951" cy="71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2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CE1F99-146D-4303-A957-1D89950A35E1}"/>
              </a:ext>
            </a:extLst>
          </p:cNvPr>
          <p:cNvSpPr/>
          <p:nvPr/>
        </p:nvSpPr>
        <p:spPr>
          <a:xfrm>
            <a:off x="142265" y="1208215"/>
            <a:ext cx="1259922" cy="315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BAEFBB-0520-41AC-8B3A-4A73E4856DC4}"/>
              </a:ext>
            </a:extLst>
          </p:cNvPr>
          <p:cNvSpPr/>
          <p:nvPr/>
        </p:nvSpPr>
        <p:spPr>
          <a:xfrm>
            <a:off x="211175" y="1418622"/>
            <a:ext cx="1123947" cy="60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/>
              <a:t>Vprašanje „PRESENEČANJA“</a:t>
            </a:r>
          </a:p>
          <a:p>
            <a:pPr algn="ctr"/>
            <a:r>
              <a:rPr lang="sl-SI" sz="600" dirty="0">
                <a:ea typeface="Calibri" panose="020F0502020204030204" pitchFamily="34" charset="0"/>
              </a:rPr>
              <a:t>Ali bi vas presenetilo, če bi bolnik umrl v obdobju naslednjih 6-12 mesecev?«</a:t>
            </a:r>
            <a:r>
              <a:rPr lang="sl-SI" sz="563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F4231-114C-484D-B9F8-1CED3F781F79}"/>
              </a:ext>
            </a:extLst>
          </p:cNvPr>
          <p:cNvSpPr/>
          <p:nvPr/>
        </p:nvSpPr>
        <p:spPr>
          <a:xfrm>
            <a:off x="142265" y="1087144"/>
            <a:ext cx="1259922" cy="3314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PREPOZNAVA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B13A37-43F9-433D-8487-3FBE169CEBCD}"/>
              </a:ext>
            </a:extLst>
          </p:cNvPr>
          <p:cNvSpPr/>
          <p:nvPr/>
        </p:nvSpPr>
        <p:spPr>
          <a:xfrm>
            <a:off x="1531782" y="1124701"/>
            <a:ext cx="1259922" cy="325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LID4096" sz="101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57B740-ADA3-4C6E-96AC-69592A9D4AC2}"/>
              </a:ext>
            </a:extLst>
          </p:cNvPr>
          <p:cNvSpPr/>
          <p:nvPr/>
        </p:nvSpPr>
        <p:spPr>
          <a:xfrm>
            <a:off x="1527143" y="1087144"/>
            <a:ext cx="1259922" cy="3314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OCENA POTREB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36D802-D56E-4273-86B1-D4CDD5F5D16D}"/>
              </a:ext>
            </a:extLst>
          </p:cNvPr>
          <p:cNvSpPr/>
          <p:nvPr/>
        </p:nvSpPr>
        <p:spPr>
          <a:xfrm>
            <a:off x="2912022" y="1207781"/>
            <a:ext cx="1259922" cy="3152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LID4096" sz="1013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DDDF40-B49B-452A-83F7-E70F4864A8BA}"/>
              </a:ext>
            </a:extLst>
          </p:cNvPr>
          <p:cNvSpPr/>
          <p:nvPr/>
        </p:nvSpPr>
        <p:spPr>
          <a:xfrm>
            <a:off x="2912021" y="1087143"/>
            <a:ext cx="1259922" cy="3314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OCENA STANJA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AF39E8-62EB-4DE3-84CB-3BE4932769CA}"/>
              </a:ext>
            </a:extLst>
          </p:cNvPr>
          <p:cNvSpPr/>
          <p:nvPr/>
        </p:nvSpPr>
        <p:spPr>
          <a:xfrm>
            <a:off x="4255049" y="1207781"/>
            <a:ext cx="1259922" cy="3152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LID4096" sz="1013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A42CA-9E27-49F2-A81B-E12D3F19F83D}"/>
              </a:ext>
            </a:extLst>
          </p:cNvPr>
          <p:cNvSpPr/>
          <p:nvPr/>
        </p:nvSpPr>
        <p:spPr>
          <a:xfrm>
            <a:off x="4260983" y="1087144"/>
            <a:ext cx="1273649" cy="3314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OBRAVNAVA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EC9B61-27FA-4285-85D4-2675E8C74C5C}"/>
              </a:ext>
            </a:extLst>
          </p:cNvPr>
          <p:cNvSpPr/>
          <p:nvPr/>
        </p:nvSpPr>
        <p:spPr>
          <a:xfrm>
            <a:off x="5598077" y="1207781"/>
            <a:ext cx="1259922" cy="3152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  <a:p>
            <a:pPr algn="ctr"/>
            <a:endParaRPr lang="sl-SI" sz="1013" dirty="0"/>
          </a:p>
          <a:p>
            <a:pPr algn="ctr"/>
            <a:endParaRPr lang="LID4096" sz="1013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4F56B3-0451-4A06-BD31-F488099718B7}"/>
              </a:ext>
            </a:extLst>
          </p:cNvPr>
          <p:cNvSpPr/>
          <p:nvPr/>
        </p:nvSpPr>
        <p:spPr>
          <a:xfrm>
            <a:off x="5598077" y="1087143"/>
            <a:ext cx="1259922" cy="3314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SPREMLJANJE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C67EEC-2FB6-43A1-AD5B-D5D50A7422AD}"/>
              </a:ext>
            </a:extLst>
          </p:cNvPr>
          <p:cNvSpPr/>
          <p:nvPr/>
        </p:nvSpPr>
        <p:spPr>
          <a:xfrm>
            <a:off x="146904" y="3813654"/>
            <a:ext cx="1259922" cy="463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Če gre za bolnika v obdobju umiranja čim prej zagotavljati KPU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881954-C914-4BE2-BDBA-17FE63020E6B}"/>
              </a:ext>
            </a:extLst>
          </p:cNvPr>
          <p:cNvSpPr/>
          <p:nvPr/>
        </p:nvSpPr>
        <p:spPr>
          <a:xfrm>
            <a:off x="211173" y="2128639"/>
            <a:ext cx="547150" cy="1398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13" dirty="0"/>
          </a:p>
          <a:p>
            <a:pPr algn="ctr"/>
            <a:r>
              <a:rPr lang="sl-SI" sz="600" dirty="0"/>
              <a:t>Ocenite potrebe bolnika (svojcev)</a:t>
            </a:r>
            <a:endParaRPr lang="LID4096" sz="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216292-9EEF-4E26-9A51-ECD5139DD088}"/>
              </a:ext>
            </a:extLst>
          </p:cNvPr>
          <p:cNvSpPr/>
          <p:nvPr/>
        </p:nvSpPr>
        <p:spPr>
          <a:xfrm>
            <a:off x="797506" y="2128639"/>
            <a:ext cx="547150" cy="1398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600" dirty="0"/>
          </a:p>
          <a:p>
            <a:pPr algn="ctr"/>
            <a:endParaRPr lang="sl-SI" sz="600" dirty="0"/>
          </a:p>
          <a:p>
            <a:pPr algn="ctr"/>
            <a:endParaRPr lang="sl-SI" sz="600" dirty="0"/>
          </a:p>
          <a:p>
            <a:pPr algn="ctr"/>
            <a:r>
              <a:rPr lang="sl-SI" sz="600" dirty="0"/>
              <a:t>Čim prej pričnite z paliativnim pristopom obravnave.</a:t>
            </a:r>
          </a:p>
          <a:p>
            <a:pPr algn="ctr"/>
            <a:endParaRPr lang="sl-SI" sz="600" dirty="0"/>
          </a:p>
          <a:p>
            <a:pPr algn="ctr"/>
            <a:r>
              <a:rPr lang="sl-SI" sz="600" dirty="0"/>
              <a:t>Ocenite potrebe bolnika (svojcev).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9435F2-CC5C-41CA-99F1-D37662F59295}"/>
              </a:ext>
            </a:extLst>
          </p:cNvPr>
          <p:cNvSpPr/>
          <p:nvPr/>
        </p:nvSpPr>
        <p:spPr>
          <a:xfrm>
            <a:off x="922020" y="2195099"/>
            <a:ext cx="312420" cy="2221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NE</a:t>
            </a:r>
            <a:endParaRPr lang="LID4096" sz="788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26D91F-967A-4481-B929-86D27855FF90}"/>
              </a:ext>
            </a:extLst>
          </p:cNvPr>
          <p:cNvSpPr/>
          <p:nvPr/>
        </p:nvSpPr>
        <p:spPr>
          <a:xfrm>
            <a:off x="316230" y="2195099"/>
            <a:ext cx="351681" cy="2221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DA</a:t>
            </a:r>
            <a:endParaRPr lang="LID4096" sz="788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3284A0-057D-444E-94D2-0DA865F9799F}"/>
              </a:ext>
            </a:extLst>
          </p:cNvPr>
          <p:cNvSpPr/>
          <p:nvPr/>
        </p:nvSpPr>
        <p:spPr>
          <a:xfrm>
            <a:off x="1592858" y="1412420"/>
            <a:ext cx="1123947" cy="60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ea typeface="Calibri" panose="020F0502020204030204" pitchFamily="34" charset="0"/>
              </a:rPr>
              <a:t>Se ponavlja na redne intervale.</a:t>
            </a:r>
          </a:p>
          <a:p>
            <a:pPr algn="ctr"/>
            <a:r>
              <a:rPr lang="sl-SI" sz="600" dirty="0">
                <a:ea typeface="Calibri" panose="020F0502020204030204" pitchFamily="34" charset="0"/>
              </a:rPr>
              <a:t>Celostno: t</a:t>
            </a:r>
            <a:r>
              <a:rPr lang="sl-SI" sz="600" dirty="0"/>
              <a:t>elesno, psihološko, socialno, duhovne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512AE7-32DB-4DFC-94A2-BCD870B2A413}"/>
              </a:ext>
            </a:extLst>
          </p:cNvPr>
          <p:cNvSpPr/>
          <p:nvPr/>
        </p:nvSpPr>
        <p:spPr>
          <a:xfrm>
            <a:off x="1594792" y="2128642"/>
            <a:ext cx="1122013" cy="2509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Ocena simptomov</a:t>
            </a:r>
          </a:p>
          <a:p>
            <a:pPr algn="ctr"/>
            <a:r>
              <a:rPr lang="sl-SI" sz="788" dirty="0"/>
              <a:t>ESAS</a:t>
            </a:r>
            <a:endParaRPr lang="LID4096" sz="788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423FD0-83FA-4511-B111-6295A7A25927}"/>
              </a:ext>
            </a:extLst>
          </p:cNvPr>
          <p:cNvSpPr/>
          <p:nvPr/>
        </p:nvSpPr>
        <p:spPr>
          <a:xfrm>
            <a:off x="1594792" y="2931134"/>
            <a:ext cx="1122013" cy="28705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Funkcionalni status</a:t>
            </a:r>
          </a:p>
          <a:p>
            <a:pPr algn="ctr"/>
            <a:r>
              <a:rPr lang="sl-SI" sz="788" dirty="0"/>
              <a:t>PPS ali PS (ECOG) </a:t>
            </a:r>
            <a:endParaRPr lang="LID4096" sz="788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B51677-2234-4478-AAE1-42E430BF763F}"/>
              </a:ext>
            </a:extLst>
          </p:cNvPr>
          <p:cNvSpPr/>
          <p:nvPr/>
        </p:nvSpPr>
        <p:spPr>
          <a:xfrm>
            <a:off x="1663158" y="3261019"/>
            <a:ext cx="1000897" cy="3364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50" dirty="0"/>
              <a:t>Če PPS ≤ 50</a:t>
            </a:r>
          </a:p>
          <a:p>
            <a:pPr algn="ctr"/>
            <a:r>
              <a:rPr lang="sl-SI" sz="450" dirty="0"/>
              <a:t>ali PS (ECOG) = 4 nujno čim prej spregovoriti o oskrbi umirajočega. </a:t>
            </a:r>
            <a:endParaRPr lang="LID4096" sz="4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DAF888B-084A-46B7-AF20-3B2023F3D46E}"/>
              </a:ext>
            </a:extLst>
          </p:cNvPr>
          <p:cNvSpPr/>
          <p:nvPr/>
        </p:nvSpPr>
        <p:spPr>
          <a:xfrm>
            <a:off x="1663158" y="3624020"/>
            <a:ext cx="1000897" cy="3346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50" dirty="0"/>
              <a:t>Če PPS ≤  70</a:t>
            </a:r>
          </a:p>
          <a:p>
            <a:pPr algn="ctr"/>
            <a:r>
              <a:rPr lang="sl-SI" sz="450" dirty="0"/>
              <a:t>ali PS (ECOG) = 3 nujno spregovoriti o ciljih oskrbe</a:t>
            </a:r>
            <a:r>
              <a:rPr lang="sl-SI" sz="563" dirty="0"/>
              <a:t>. </a:t>
            </a:r>
            <a:endParaRPr lang="LID4096" sz="563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8AA64B-840E-4E31-81E7-0C1A1114FCA6}"/>
              </a:ext>
            </a:extLst>
          </p:cNvPr>
          <p:cNvSpPr/>
          <p:nvPr/>
        </p:nvSpPr>
        <p:spPr>
          <a:xfrm>
            <a:off x="1663158" y="2424601"/>
            <a:ext cx="1041294" cy="1039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solidFill>
                  <a:schemeClr val="tx1"/>
                </a:solidFill>
              </a:rPr>
              <a:t>ESAS 1-3:  blagi simptomi</a:t>
            </a:r>
            <a:endParaRPr lang="LID4096" sz="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4FC7B9-D86E-463B-A71D-776B3A8D4665}"/>
              </a:ext>
            </a:extLst>
          </p:cNvPr>
          <p:cNvSpPr/>
          <p:nvPr/>
        </p:nvSpPr>
        <p:spPr>
          <a:xfrm>
            <a:off x="1663158" y="2557722"/>
            <a:ext cx="1041294" cy="103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solidFill>
                  <a:schemeClr val="tx1"/>
                </a:solidFill>
              </a:rPr>
              <a:t>ESAS 4-6: zmerni simptomi</a:t>
            </a:r>
            <a:endParaRPr lang="LID4096" sz="6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ACB6CB2-8E4E-457E-BFD4-A83E32F70CE1}"/>
              </a:ext>
            </a:extLst>
          </p:cNvPr>
          <p:cNvSpPr/>
          <p:nvPr/>
        </p:nvSpPr>
        <p:spPr>
          <a:xfrm>
            <a:off x="1663158" y="2686250"/>
            <a:ext cx="1041294" cy="1000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solidFill>
                  <a:schemeClr val="tx1"/>
                </a:solidFill>
              </a:rPr>
              <a:t>ESAS 7-10: težki simptomi</a:t>
            </a:r>
            <a:endParaRPr lang="LID4096" sz="6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0570B1C-B719-426C-9B7C-3578459D12D0}"/>
              </a:ext>
            </a:extLst>
          </p:cNvPr>
          <p:cNvSpPr/>
          <p:nvPr/>
        </p:nvSpPr>
        <p:spPr>
          <a:xfrm>
            <a:off x="4330125" y="1418622"/>
            <a:ext cx="1123947" cy="634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ea typeface="Calibri" panose="020F0502020204030204" pitchFamily="34" charset="0"/>
              </a:rPr>
              <a:t>Interdisciplinarni pristop v obravnavi potreb bolnika in bližnjih.</a:t>
            </a:r>
          </a:p>
          <a:p>
            <a:pPr algn="ctr"/>
            <a:r>
              <a:rPr lang="sl-SI" sz="600" dirty="0"/>
              <a:t>CILJ: lajšanje simptomov,  izboljšanje splošnega počutja in kakovosti življenja.</a:t>
            </a: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239BFE93-A35C-4BF9-9F90-4304B3660904}"/>
              </a:ext>
            </a:extLst>
          </p:cNvPr>
          <p:cNvSpPr/>
          <p:nvPr/>
        </p:nvSpPr>
        <p:spPr>
          <a:xfrm>
            <a:off x="4242463" y="2206274"/>
            <a:ext cx="1285092" cy="869636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b="1" dirty="0"/>
              <a:t>Priporočila </a:t>
            </a:r>
          </a:p>
          <a:p>
            <a:pPr algn="ctr"/>
            <a:r>
              <a:rPr lang="sl-SI" sz="600" b="1" dirty="0"/>
              <a:t>za obvladovanje simptomov</a:t>
            </a:r>
            <a:endParaRPr lang="LID4096" sz="600" b="1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F0CD8A4-D92E-4C9E-B23C-A3B2A498F85A}"/>
              </a:ext>
            </a:extLst>
          </p:cNvPr>
          <p:cNvSpPr/>
          <p:nvPr/>
        </p:nvSpPr>
        <p:spPr>
          <a:xfrm>
            <a:off x="4308344" y="3154836"/>
            <a:ext cx="1161812" cy="3734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b="1" dirty="0">
                <a:solidFill>
                  <a:schemeClr val="tx1"/>
                </a:solidFill>
              </a:rPr>
              <a:t>Priprava</a:t>
            </a:r>
          </a:p>
          <a:p>
            <a:pPr algn="ctr"/>
            <a:r>
              <a:rPr lang="sl-SI" sz="788" b="1" dirty="0">
                <a:solidFill>
                  <a:schemeClr val="tx1"/>
                </a:solidFill>
              </a:rPr>
              <a:t>paliativnega načrta</a:t>
            </a:r>
            <a:endParaRPr lang="LID4096" sz="788" b="1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1EC4D3-137A-42C9-A265-434D1BDB549F}"/>
              </a:ext>
            </a:extLst>
          </p:cNvPr>
          <p:cNvSpPr/>
          <p:nvPr/>
        </p:nvSpPr>
        <p:spPr>
          <a:xfrm>
            <a:off x="4308344" y="3611593"/>
            <a:ext cx="1161812" cy="3734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b="1" dirty="0">
                <a:solidFill>
                  <a:schemeClr val="tx1"/>
                </a:solidFill>
              </a:rPr>
              <a:t>Ocenite potrebo po vključitvi SPO</a:t>
            </a:r>
            <a:endParaRPr lang="LID4096" sz="788" b="1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8EF09FA-A81D-4E96-BD60-1D5974FD41DF}"/>
              </a:ext>
            </a:extLst>
          </p:cNvPr>
          <p:cNvSpPr/>
          <p:nvPr/>
        </p:nvSpPr>
        <p:spPr>
          <a:xfrm>
            <a:off x="211173" y="3527489"/>
            <a:ext cx="1123946" cy="2321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75" dirty="0">
                <a:solidFill>
                  <a:schemeClr val="tx1"/>
                </a:solidFill>
              </a:rPr>
              <a:t>Ocenite potrebo po vključitvi SPO</a:t>
            </a:r>
            <a:endParaRPr lang="LID4096" sz="675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69B80-2613-4DF6-A823-AEF38A77476B}"/>
              </a:ext>
            </a:extLst>
          </p:cNvPr>
          <p:cNvSpPr/>
          <p:nvPr/>
        </p:nvSpPr>
        <p:spPr>
          <a:xfrm>
            <a:off x="4301541" y="3985001"/>
            <a:ext cx="1168617" cy="17790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75" dirty="0"/>
              <a:t>Kompleksni simptomi</a:t>
            </a:r>
            <a:r>
              <a:rPr lang="sl-SI" sz="563" dirty="0"/>
              <a:t>. </a:t>
            </a:r>
            <a:endParaRPr lang="LID4096" sz="563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9EFFFB8-8BFB-4B11-911C-F47EBFFF162E}"/>
              </a:ext>
            </a:extLst>
          </p:cNvPr>
          <p:cNvSpPr/>
          <p:nvPr/>
        </p:nvSpPr>
        <p:spPr>
          <a:xfrm>
            <a:off x="5666066" y="1418621"/>
            <a:ext cx="1123947" cy="60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>
                <a:ea typeface="Calibri" panose="020F0502020204030204" pitchFamily="34" charset="0"/>
              </a:rPr>
              <a:t>Se izvaja na redne intervale.</a:t>
            </a:r>
          </a:p>
          <a:p>
            <a:pPr algn="ctr"/>
            <a:r>
              <a:rPr lang="sl-SI" sz="600" dirty="0">
                <a:ea typeface="Calibri" panose="020F0502020204030204" pitchFamily="34" charset="0"/>
              </a:rPr>
              <a:t>Celostno: t</a:t>
            </a:r>
            <a:r>
              <a:rPr lang="sl-SI" sz="600" dirty="0"/>
              <a:t>elesno, psihološko, socialno, duhovne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B16414-BD8F-4D27-8EF4-73FB49E4EB28}"/>
              </a:ext>
            </a:extLst>
          </p:cNvPr>
          <p:cNvSpPr/>
          <p:nvPr/>
        </p:nvSpPr>
        <p:spPr>
          <a:xfrm>
            <a:off x="5666064" y="2259915"/>
            <a:ext cx="1161812" cy="3734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b="1" dirty="0">
                <a:solidFill>
                  <a:schemeClr val="tx1"/>
                </a:solidFill>
              </a:rPr>
              <a:t>Prilagoditve</a:t>
            </a:r>
          </a:p>
          <a:p>
            <a:pPr algn="ctr"/>
            <a:r>
              <a:rPr lang="sl-SI" sz="788" b="1" dirty="0">
                <a:solidFill>
                  <a:schemeClr val="tx1"/>
                </a:solidFill>
              </a:rPr>
              <a:t>paliativnega načrta</a:t>
            </a:r>
            <a:endParaRPr lang="LID4096" sz="788" b="1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2B6CB3C-0058-437F-A763-9121069AA49E}"/>
              </a:ext>
            </a:extLst>
          </p:cNvPr>
          <p:cNvSpPr/>
          <p:nvPr/>
        </p:nvSpPr>
        <p:spPr>
          <a:xfrm>
            <a:off x="5672869" y="2675290"/>
            <a:ext cx="1161812" cy="3734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b="1" dirty="0">
                <a:solidFill>
                  <a:schemeClr val="tx1"/>
                </a:solidFill>
              </a:rPr>
              <a:t>Ocenite potrebo po vključitvi SPO</a:t>
            </a:r>
            <a:endParaRPr lang="LID4096" sz="788" b="1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44B968D-4706-4599-837B-574AFB225382}"/>
              </a:ext>
            </a:extLst>
          </p:cNvPr>
          <p:cNvSpPr/>
          <p:nvPr/>
        </p:nvSpPr>
        <p:spPr>
          <a:xfrm>
            <a:off x="5666066" y="3048698"/>
            <a:ext cx="1168617" cy="17790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75" dirty="0"/>
              <a:t>Kompleksni simptomi</a:t>
            </a:r>
            <a:r>
              <a:rPr lang="sl-SI" sz="563" dirty="0"/>
              <a:t>. </a:t>
            </a:r>
            <a:endParaRPr lang="LID4096" sz="563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F9A6800-AAFA-4CDD-9792-7FC0EE46A665}"/>
              </a:ext>
            </a:extLst>
          </p:cNvPr>
          <p:cNvSpPr/>
          <p:nvPr/>
        </p:nvSpPr>
        <p:spPr>
          <a:xfrm>
            <a:off x="2980011" y="1418621"/>
            <a:ext cx="1123947" cy="60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" dirty="0"/>
              <a:t>Na podlagi trenutne dinamike poteka bolezni oceniti STANJE </a:t>
            </a:r>
          </a:p>
          <a:p>
            <a:pPr algn="ctr"/>
            <a:r>
              <a:rPr lang="sl-SI" sz="600" dirty="0"/>
              <a:t>(Glej  Semafor stanj)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6BA48C-27BA-46A4-B2DB-14E83757F258}"/>
              </a:ext>
            </a:extLst>
          </p:cNvPr>
          <p:cNvSpPr/>
          <p:nvPr/>
        </p:nvSpPr>
        <p:spPr>
          <a:xfrm>
            <a:off x="2972596" y="2130026"/>
            <a:ext cx="1122013" cy="341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STABILNO</a:t>
            </a:r>
            <a:endParaRPr lang="LID4096" sz="1013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5DF9C00-DBD0-427F-BF2D-12D462722C8B}"/>
              </a:ext>
            </a:extLst>
          </p:cNvPr>
          <p:cNvSpPr/>
          <p:nvPr/>
        </p:nvSpPr>
        <p:spPr>
          <a:xfrm>
            <a:off x="2972595" y="2540477"/>
            <a:ext cx="1122013" cy="341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NESTABILNO</a:t>
            </a:r>
            <a:endParaRPr lang="LID4096" sz="1013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6165B07-ACB4-4E7A-875D-33D2C207B73F}"/>
              </a:ext>
            </a:extLst>
          </p:cNvPr>
          <p:cNvSpPr/>
          <p:nvPr/>
        </p:nvSpPr>
        <p:spPr>
          <a:xfrm>
            <a:off x="2972595" y="2950929"/>
            <a:ext cx="1122013" cy="341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KRITIČNO</a:t>
            </a:r>
            <a:endParaRPr lang="LID4096" sz="1013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6D8BB0-3108-4CA6-A4EC-2F40ED1CA082}"/>
              </a:ext>
            </a:extLst>
          </p:cNvPr>
          <p:cNvSpPr/>
          <p:nvPr/>
        </p:nvSpPr>
        <p:spPr>
          <a:xfrm>
            <a:off x="2965450" y="3352092"/>
            <a:ext cx="1122013" cy="3418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UMIRANJE</a:t>
            </a:r>
            <a:endParaRPr lang="LID4096" sz="1013" dirty="0"/>
          </a:p>
        </p:txBody>
      </p:sp>
      <p:sp>
        <p:nvSpPr>
          <p:cNvPr id="100" name="Arrow: Right 99">
            <a:extLst>
              <a:ext uri="{FF2B5EF4-FFF2-40B4-BE49-F238E27FC236}">
                <a16:creationId xmlns:a16="http://schemas.microsoft.com/office/drawing/2014/main" id="{A801FBDC-E820-4516-BC9D-E1128F9F85E2}"/>
              </a:ext>
            </a:extLst>
          </p:cNvPr>
          <p:cNvSpPr/>
          <p:nvPr/>
        </p:nvSpPr>
        <p:spPr>
          <a:xfrm>
            <a:off x="146905" y="786279"/>
            <a:ext cx="6711095" cy="2965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13" dirty="0"/>
              <a:t>Sočutna, odprta in učinkovita komunikacija </a:t>
            </a:r>
            <a:endParaRPr lang="LID4096" sz="1013" dirty="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84F9EAB-1AD2-4A69-A1F7-2D91F6B16A74}"/>
              </a:ext>
            </a:extLst>
          </p:cNvPr>
          <p:cNvCxnSpPr>
            <a:stCxn id="5" idx="3"/>
          </p:cNvCxnSpPr>
          <p:nvPr/>
        </p:nvCxnSpPr>
        <p:spPr>
          <a:xfrm flipV="1">
            <a:off x="1402189" y="2783784"/>
            <a:ext cx="137825" cy="14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9E70A92-C8DF-4BC2-8AFB-A37C5F2C7302}"/>
              </a:ext>
            </a:extLst>
          </p:cNvPr>
          <p:cNvCxnSpPr/>
          <p:nvPr/>
        </p:nvCxnSpPr>
        <p:spPr>
          <a:xfrm flipV="1">
            <a:off x="2796220" y="2785158"/>
            <a:ext cx="137825" cy="14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D863E76-8496-4381-9056-BF562A2DABFD}"/>
              </a:ext>
            </a:extLst>
          </p:cNvPr>
          <p:cNvCxnSpPr/>
          <p:nvPr/>
        </p:nvCxnSpPr>
        <p:spPr>
          <a:xfrm flipV="1">
            <a:off x="4148035" y="2743293"/>
            <a:ext cx="137825" cy="14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BCA24AE-BEF8-4818-B9C7-413A95FFD7E1}"/>
              </a:ext>
            </a:extLst>
          </p:cNvPr>
          <p:cNvCxnSpPr/>
          <p:nvPr/>
        </p:nvCxnSpPr>
        <p:spPr>
          <a:xfrm flipV="1">
            <a:off x="5514973" y="2721112"/>
            <a:ext cx="137825" cy="14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5BCCC57-CF2D-41FD-991A-98BB111ADE5F}"/>
              </a:ext>
            </a:extLst>
          </p:cNvPr>
          <p:cNvCxnSpPr>
            <a:cxnSpLocks/>
            <a:stCxn id="21" idx="2"/>
            <a:endCxn id="9" idx="2"/>
          </p:cNvCxnSpPr>
          <p:nvPr/>
        </p:nvCxnSpPr>
        <p:spPr>
          <a:xfrm rot="5400000">
            <a:off x="4187271" y="2335249"/>
            <a:ext cx="15240" cy="4066295"/>
          </a:xfrm>
          <a:prstGeom prst="bentConnector3">
            <a:avLst>
              <a:gd name="adj1" fmla="val 16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15BDAEC-69D1-4B1D-9D5D-F39248600BA1}"/>
              </a:ext>
            </a:extLst>
          </p:cNvPr>
          <p:cNvSpPr/>
          <p:nvPr/>
        </p:nvSpPr>
        <p:spPr>
          <a:xfrm>
            <a:off x="1605211" y="4035591"/>
            <a:ext cx="1122013" cy="2509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788" dirty="0"/>
              <a:t>Specifične potrebe</a:t>
            </a:r>
            <a:endParaRPr lang="LID4096" sz="788" dirty="0"/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461052A4-4B47-4AC7-B344-5EC2F0335149}"/>
              </a:ext>
            </a:extLst>
          </p:cNvPr>
          <p:cNvSpPr txBox="1"/>
          <p:nvPr/>
        </p:nvSpPr>
        <p:spPr>
          <a:xfrm>
            <a:off x="365971" y="432547"/>
            <a:ext cx="4463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Priloga 1. Shema klinične poti obravnave bolnika v paliativni oskrbi</a:t>
            </a:r>
          </a:p>
        </p:txBody>
      </p:sp>
      <p:graphicFrame>
        <p:nvGraphicFramePr>
          <p:cNvPr id="49" name="Tabela 2">
            <a:extLst>
              <a:ext uri="{FF2B5EF4-FFF2-40B4-BE49-F238E27FC236}">
                <a16:creationId xmlns:a16="http://schemas.microsoft.com/office/drawing/2014/main" id="{608B1502-D4FF-443D-828F-6DCE94C5A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43049"/>
              </p:ext>
            </p:extLst>
          </p:nvPr>
        </p:nvGraphicFramePr>
        <p:xfrm>
          <a:off x="178198" y="5725935"/>
          <a:ext cx="6501603" cy="31089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58118">
                  <a:extLst>
                    <a:ext uri="{9D8B030D-6E8A-4147-A177-3AD203B41FA5}">
                      <a16:colId xmlns:a16="http://schemas.microsoft.com/office/drawing/2014/main" val="4000246012"/>
                    </a:ext>
                  </a:extLst>
                </a:gridCol>
                <a:gridCol w="5743485">
                  <a:extLst>
                    <a:ext uri="{9D8B030D-6E8A-4147-A177-3AD203B41FA5}">
                      <a16:colId xmlns:a16="http://schemas.microsoft.com/office/drawing/2014/main" val="3920276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Kadar ima bolnik (svojci) specifične in kompleksne telesne, psihosocialne in duhovne potrebe, ki jih ni mogoče urediti s strani tima, ki izvaja osnovno paliativno oskrbo (</a:t>
                      </a:r>
                      <a:r>
                        <a:rPr lang="sl-SI" sz="1200" dirty="0" err="1">
                          <a:solidFill>
                            <a:schemeClr val="tx1"/>
                          </a:solidFill>
                          <a:effectLst/>
                        </a:rPr>
                        <a:t>lečeči</a:t>
                      </a: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 onkolog in DMS, družinski zdravnik in DMS),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051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Kadar gre za bolnike (svojce) s kompleksnimi življenjskimi situacijami (mlade družine z otroki, samomorilnost, več smrti v družini v krajšem obdobju, gluhi in/ali slepi bolniki, družine s člani s posebnimi potrebami </a:t>
                      </a:r>
                      <a:r>
                        <a:rPr lang="sl-SI" sz="1200" dirty="0" err="1">
                          <a:solidFill>
                            <a:schemeClr val="tx1"/>
                          </a:solidFill>
                          <a:effectLst/>
                        </a:rPr>
                        <a:t>itd</a:t>
                      </a: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);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29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Pri zahtevnejši koordinacijo paliativne oskrbe med posameznimi izvajalci paliativne oskrbe;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52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Pomoč pri izvedbi družinskega sestanka zaradi specifičnih in kompleksnih težav.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8996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Pri potrebi po dodatni strokovni podpori in svetovanju s strani paliativne oskrbe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719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Posebne okoliščine.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568679"/>
                  </a:ext>
                </a:extLst>
              </a:tr>
            </a:tbl>
          </a:graphicData>
        </a:graphic>
      </p:graphicFrame>
      <p:sp>
        <p:nvSpPr>
          <p:cNvPr id="50" name="PoljeZBesedilom 49">
            <a:extLst>
              <a:ext uri="{FF2B5EF4-FFF2-40B4-BE49-F238E27FC236}">
                <a16:creationId xmlns:a16="http://schemas.microsoft.com/office/drawing/2014/main" id="{677B0888-DB49-4AE9-BB6A-EB32EE19B80E}"/>
              </a:ext>
            </a:extLst>
          </p:cNvPr>
          <p:cNvSpPr txBox="1"/>
          <p:nvPr/>
        </p:nvSpPr>
        <p:spPr>
          <a:xfrm>
            <a:off x="365971" y="5179591"/>
            <a:ext cx="56530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Priloga 2. Indikacije za napotitev bolnika v SPECIALIZIRANO PALIATIVNO OSKRBO.</a:t>
            </a:r>
          </a:p>
        </p:txBody>
      </p:sp>
    </p:spTree>
    <p:extLst>
      <p:ext uri="{BB962C8B-B14F-4D97-AF65-F5344CB8AC3E}">
        <p14:creationId xmlns:p14="http://schemas.microsoft.com/office/powerpoint/2010/main" val="20924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F5FEDE0-31DF-4B86-A373-6BE1C7A4C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76264"/>
              </p:ext>
            </p:extLst>
          </p:nvPr>
        </p:nvGraphicFramePr>
        <p:xfrm>
          <a:off x="202556" y="663137"/>
          <a:ext cx="6452886" cy="828948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384412">
                  <a:extLst>
                    <a:ext uri="{9D8B030D-6E8A-4147-A177-3AD203B41FA5}">
                      <a16:colId xmlns:a16="http://schemas.microsoft.com/office/drawing/2014/main" val="3798372777"/>
                    </a:ext>
                  </a:extLst>
                </a:gridCol>
                <a:gridCol w="807779">
                  <a:extLst>
                    <a:ext uri="{9D8B030D-6E8A-4147-A177-3AD203B41FA5}">
                      <a16:colId xmlns:a16="http://schemas.microsoft.com/office/drawing/2014/main" val="2440475821"/>
                    </a:ext>
                  </a:extLst>
                </a:gridCol>
                <a:gridCol w="1365813">
                  <a:extLst>
                    <a:ext uri="{9D8B030D-6E8A-4147-A177-3AD203B41FA5}">
                      <a16:colId xmlns:a16="http://schemas.microsoft.com/office/drawing/2014/main" val="110665419"/>
                    </a:ext>
                  </a:extLst>
                </a:gridCol>
                <a:gridCol w="872642">
                  <a:extLst>
                    <a:ext uri="{9D8B030D-6E8A-4147-A177-3AD203B41FA5}">
                      <a16:colId xmlns:a16="http://schemas.microsoft.com/office/drawing/2014/main" val="4206497424"/>
                    </a:ext>
                  </a:extLst>
                </a:gridCol>
                <a:gridCol w="840411">
                  <a:extLst>
                    <a:ext uri="{9D8B030D-6E8A-4147-A177-3AD203B41FA5}">
                      <a16:colId xmlns:a16="http://schemas.microsoft.com/office/drawing/2014/main" val="3943015012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3053935936"/>
                    </a:ext>
                  </a:extLst>
                </a:gridCol>
                <a:gridCol w="1325302">
                  <a:extLst>
                    <a:ext uri="{9D8B030D-6E8A-4147-A177-3AD203B41FA5}">
                      <a16:colId xmlns:a16="http://schemas.microsoft.com/office/drawing/2014/main" val="2394756848"/>
                    </a:ext>
                  </a:extLst>
                </a:gridCol>
              </a:tblGrid>
              <a:tr h="11754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 dirty="0">
                          <a:effectLst/>
                        </a:rPr>
                        <a:t>PPS</a:t>
                      </a:r>
                      <a:endParaRPr lang="sl-SI" sz="800" dirty="0">
                        <a:effectLst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Mobilnost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Aktivnost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Prisotnost bolezni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Samooskrba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Vnos hrane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Zavest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2771953207"/>
                  </a:ext>
                </a:extLst>
              </a:tr>
              <a:tr h="17289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 dirty="0">
                          <a:effectLst/>
                        </a:rPr>
                        <a:t>100 %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popolna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normalna</a:t>
                      </a: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brez znakov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brez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popolna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normalen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1183718165"/>
                  </a:ext>
                </a:extLst>
              </a:tr>
              <a:tr h="249317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90 %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popolna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normalna</a:t>
                      </a:r>
                      <a:endParaRPr lang="sl-SI" sz="10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minimalni znaki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blaga prisotnost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normalen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3869631371"/>
                  </a:ext>
                </a:extLst>
              </a:tr>
              <a:tr h="249317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80 %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popolna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normalna s trudom</a:t>
                      </a:r>
                      <a:endParaRPr lang="sl-SI" sz="10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minimalni znaki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blaga prisotnost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normalen ali zmanjšan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2964673849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70 %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zmanjšana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zmanjšana</a:t>
                      </a:r>
                      <a:endParaRPr lang="sl-SI" sz="10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nesposoben za normalno delo/službo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blaga prisotnost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popolna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normalen ali zmanjšan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1655409838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60 %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zmanjšana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zmanjšana</a:t>
                      </a:r>
                      <a:endParaRPr lang="sl-SI" sz="10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nesposobnost za hobije/hišna opravila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pomembno prisotna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občasno potrebuje pomoč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normalen ali zmanjšan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 ali zmedenost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1145424299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50 %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večinoma sedi/leži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nesposobnost vsakršnega dela</a:t>
                      </a:r>
                      <a:endParaRPr lang="sl-SI" sz="10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znaki napredovale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razširjena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pomoč potrebuje pogosto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normalen ali zmanjšan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 ali zaspanost ± zmedenost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1290535961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40 %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večinoma v postelji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nesposobnost vsakršnega dela</a:t>
                      </a:r>
                      <a:endParaRPr lang="sl-SI" sz="10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znaki napredovale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razširjena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v večini potrebuje pomoč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normalen ali zmanjšan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polna ali zaspanost ± zmedenost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/>
                </a:tc>
                <a:extLst>
                  <a:ext uri="{0D108BD9-81ED-4DB2-BD59-A6C34878D82A}">
                    <a16:rowId xmlns:a16="http://schemas.microsoft.com/office/drawing/2014/main" val="3188045603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30 %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vezan na posteljo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nesposobnost vsakršnega dela</a:t>
                      </a:r>
                      <a:endParaRPr lang="sl-SI" sz="10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znaki napredovale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razširjena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popolna pomoč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zmanjšan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polna ali zaspanost ± zmedenost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/>
                </a:tc>
                <a:extLst>
                  <a:ext uri="{0D108BD9-81ED-4DB2-BD59-A6C34878D82A}">
                    <a16:rowId xmlns:a16="http://schemas.microsoft.com/office/drawing/2014/main" val="2825456345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20 %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vezan na posteljo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nesposobnost vsakršnega dela</a:t>
                      </a:r>
                      <a:endParaRPr lang="sl-SI" sz="10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znaki napredovale bolezni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razširjena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popolna pomoč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po žličkah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polna ali zaspanost ± zmedenost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/>
                </a:tc>
                <a:extLst>
                  <a:ext uri="{0D108BD9-81ED-4DB2-BD59-A6C34878D82A}">
                    <a16:rowId xmlns:a16="http://schemas.microsoft.com/office/drawing/2014/main" val="2992534978"/>
                  </a:ext>
                </a:extLst>
              </a:tr>
              <a:tr h="3257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 dirty="0">
                          <a:effectLst/>
                        </a:rPr>
                        <a:t>10 %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vezan na posteljo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nesposobnost vsakršnega dela</a:t>
                      </a:r>
                      <a:endParaRPr lang="sl-SI" sz="10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>
                          <a:effectLst/>
                        </a:rPr>
                        <a:t>znaki napredovale bolezni</a:t>
                      </a:r>
                      <a:endParaRPr lang="sl-SI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razširjena bolezen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popolna pomoč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ustna nega in vlaženje ust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000" kern="1200" dirty="0">
                          <a:effectLst/>
                        </a:rPr>
                        <a:t> zaspanost ali koma +/</a:t>
                      </a:r>
                      <a:r>
                        <a:rPr lang="sl-SI" sz="1000" dirty="0">
                          <a:effectLst/>
                        </a:rPr>
                        <a:t>–</a:t>
                      </a:r>
                      <a:r>
                        <a:rPr lang="sl-SI" sz="1000" kern="1200" dirty="0">
                          <a:effectLst/>
                        </a:rPr>
                        <a:t> zmedenost</a:t>
                      </a:r>
                      <a:endParaRPr lang="sl-SI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2079656312"/>
                  </a:ext>
                </a:extLst>
              </a:tr>
              <a:tr h="9647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>
                          <a:effectLst/>
                        </a:rPr>
                        <a:t>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smrt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-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-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-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</a:rPr>
                        <a:t>-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3" marR="67473" marT="33737" marB="33737" anchor="ctr"/>
                </a:tc>
                <a:extLst>
                  <a:ext uri="{0D108BD9-81ED-4DB2-BD59-A6C34878D82A}">
                    <a16:rowId xmlns:a16="http://schemas.microsoft.com/office/drawing/2014/main" val="2238823013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1C7737AC-A1AA-4AC2-9C31-49D4478EC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20761"/>
              </p:ext>
            </p:extLst>
          </p:nvPr>
        </p:nvGraphicFramePr>
        <p:xfrm>
          <a:off x="202557" y="9134741"/>
          <a:ext cx="6452886" cy="4907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2965">
                  <a:extLst>
                    <a:ext uri="{9D8B030D-6E8A-4147-A177-3AD203B41FA5}">
                      <a16:colId xmlns:a16="http://schemas.microsoft.com/office/drawing/2014/main" val="3566906250"/>
                    </a:ext>
                  </a:extLst>
                </a:gridCol>
                <a:gridCol w="865810">
                  <a:extLst>
                    <a:ext uri="{9D8B030D-6E8A-4147-A177-3AD203B41FA5}">
                      <a16:colId xmlns:a16="http://schemas.microsoft.com/office/drawing/2014/main" val="3450009669"/>
                    </a:ext>
                  </a:extLst>
                </a:gridCol>
                <a:gridCol w="505681">
                  <a:extLst>
                    <a:ext uri="{9D8B030D-6E8A-4147-A177-3AD203B41FA5}">
                      <a16:colId xmlns:a16="http://schemas.microsoft.com/office/drawing/2014/main" val="394883627"/>
                    </a:ext>
                  </a:extLst>
                </a:gridCol>
                <a:gridCol w="762390">
                  <a:extLst>
                    <a:ext uri="{9D8B030D-6E8A-4147-A177-3AD203B41FA5}">
                      <a16:colId xmlns:a16="http://schemas.microsoft.com/office/drawing/2014/main" val="2344356761"/>
                    </a:ext>
                  </a:extLst>
                </a:gridCol>
                <a:gridCol w="505681">
                  <a:extLst>
                    <a:ext uri="{9D8B030D-6E8A-4147-A177-3AD203B41FA5}">
                      <a16:colId xmlns:a16="http://schemas.microsoft.com/office/drawing/2014/main" val="1495443155"/>
                    </a:ext>
                  </a:extLst>
                </a:gridCol>
                <a:gridCol w="638615">
                  <a:extLst>
                    <a:ext uri="{9D8B030D-6E8A-4147-A177-3AD203B41FA5}">
                      <a16:colId xmlns:a16="http://schemas.microsoft.com/office/drawing/2014/main" val="1322407770"/>
                    </a:ext>
                  </a:extLst>
                </a:gridCol>
                <a:gridCol w="629456">
                  <a:extLst>
                    <a:ext uri="{9D8B030D-6E8A-4147-A177-3AD203B41FA5}">
                      <a16:colId xmlns:a16="http://schemas.microsoft.com/office/drawing/2014/main" val="1724160051"/>
                    </a:ext>
                  </a:extLst>
                </a:gridCol>
                <a:gridCol w="762390">
                  <a:extLst>
                    <a:ext uri="{9D8B030D-6E8A-4147-A177-3AD203B41FA5}">
                      <a16:colId xmlns:a16="http://schemas.microsoft.com/office/drawing/2014/main" val="1336982390"/>
                    </a:ext>
                  </a:extLst>
                </a:gridCol>
                <a:gridCol w="505681">
                  <a:extLst>
                    <a:ext uri="{9D8B030D-6E8A-4147-A177-3AD203B41FA5}">
                      <a16:colId xmlns:a16="http://schemas.microsoft.com/office/drawing/2014/main" val="3170060897"/>
                    </a:ext>
                  </a:extLst>
                </a:gridCol>
                <a:gridCol w="874217">
                  <a:extLst>
                    <a:ext uri="{9D8B030D-6E8A-4147-A177-3AD203B41FA5}">
                      <a16:colId xmlns:a16="http://schemas.microsoft.com/office/drawing/2014/main" val="759530382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kern="1200" dirty="0">
                          <a:effectLst/>
                        </a:rPr>
                        <a:t>Ocena preživetja glede na PPS v2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29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PP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Preživetje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745" algn="l"/>
                          <a:tab pos="958215" algn="l"/>
                        </a:tabLst>
                      </a:pPr>
                      <a:r>
                        <a:rPr lang="sl-SI" sz="800" dirty="0">
                          <a:effectLst/>
                        </a:rPr>
                        <a:t>PPS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Preživetje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PPS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Preživetje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PPS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Preživetje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PPS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Preživetje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9278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50 %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~ 90 dni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40 %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~ 50 dni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~ 30 dni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20 %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 ~ 20 dni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10 %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običajno ~ 10 dni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1274977"/>
                  </a:ext>
                </a:extLst>
              </a:tr>
            </a:tbl>
          </a:graphicData>
        </a:graphic>
      </p:graphicFrame>
      <p:sp>
        <p:nvSpPr>
          <p:cNvPr id="2" name="PoljeZBesedilom 1">
            <a:extLst>
              <a:ext uri="{FF2B5EF4-FFF2-40B4-BE49-F238E27FC236}">
                <a16:creationId xmlns:a16="http://schemas.microsoft.com/office/drawing/2014/main" id="{71ABC442-C0C5-4A58-BABC-CBE6F057253F}"/>
              </a:ext>
            </a:extLst>
          </p:cNvPr>
          <p:cNvSpPr txBox="1"/>
          <p:nvPr/>
        </p:nvSpPr>
        <p:spPr>
          <a:xfrm>
            <a:off x="345083" y="365619"/>
            <a:ext cx="4787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Priloga 3. Paliativna prognostična skala (</a:t>
            </a:r>
            <a:r>
              <a:rPr lang="sl-SI" sz="1200" dirty="0" err="1"/>
              <a:t>Palliative</a:t>
            </a:r>
            <a:r>
              <a:rPr lang="sl-SI" sz="1200" dirty="0"/>
              <a:t> </a:t>
            </a:r>
            <a:r>
              <a:rPr lang="sl-SI" sz="1200" dirty="0" err="1"/>
              <a:t>performance</a:t>
            </a:r>
            <a:r>
              <a:rPr lang="sl-SI" sz="1200" dirty="0"/>
              <a:t> scale (PPS))</a:t>
            </a:r>
          </a:p>
        </p:txBody>
      </p:sp>
    </p:spTree>
    <p:extLst>
      <p:ext uri="{BB962C8B-B14F-4D97-AF65-F5344CB8AC3E}">
        <p14:creationId xmlns:p14="http://schemas.microsoft.com/office/powerpoint/2010/main" val="365402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4DDF7CF-23A4-47B9-9DB6-8793721BA116}"/>
              </a:ext>
            </a:extLst>
          </p:cNvPr>
          <p:cNvSpPr txBox="1"/>
          <p:nvPr/>
        </p:nvSpPr>
        <p:spPr>
          <a:xfrm>
            <a:off x="345083" y="365619"/>
            <a:ext cx="3415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Priloga 4.Edmontonski vprašalnik simptomov (ESAS)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30761B0-90FF-4F36-A551-8A94662F6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77100"/>
              </p:ext>
            </p:extLst>
          </p:nvPr>
        </p:nvGraphicFramePr>
        <p:xfrm>
          <a:off x="345083" y="855311"/>
          <a:ext cx="6404176" cy="884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3012">
                  <a:extLst>
                    <a:ext uri="{9D8B030D-6E8A-4147-A177-3AD203B41FA5}">
                      <a16:colId xmlns:a16="http://schemas.microsoft.com/office/drawing/2014/main" val="1751098679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1922636012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895341800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2915909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44852304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4025350656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2945083069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265917196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4113945210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871066904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566362167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92542402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747109504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858920345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293252101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201420773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592414281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1910706181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984416432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439257154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2559294831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322477438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2742763204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1258896827"/>
                    </a:ext>
                  </a:extLst>
                </a:gridCol>
                <a:gridCol w="149198">
                  <a:extLst>
                    <a:ext uri="{9D8B030D-6E8A-4147-A177-3AD203B41FA5}">
                      <a16:colId xmlns:a16="http://schemas.microsoft.com/office/drawing/2014/main" val="3716447997"/>
                    </a:ext>
                  </a:extLst>
                </a:gridCol>
                <a:gridCol w="1471330">
                  <a:extLst>
                    <a:ext uri="{9D8B030D-6E8A-4147-A177-3AD203B41FA5}">
                      <a16:colId xmlns:a16="http://schemas.microsoft.com/office/drawing/2014/main" val="610570443"/>
                    </a:ext>
                  </a:extLst>
                </a:gridCol>
              </a:tblGrid>
              <a:tr h="265075">
                <a:tc gridSpan="2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EDMONTONSKI VPRAŠALNIK SIMPTOMOV </a:t>
                      </a:r>
                      <a:r>
                        <a:rPr lang="sl-SI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effectLst/>
                        </a:rPr>
                        <a:t>(ESAS)</a:t>
                      </a:r>
                      <a:endParaRPr lang="sl-SI" sz="1600" b="1" dirty="0">
                        <a:effectLst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042371"/>
                  </a:ext>
                </a:extLst>
              </a:tr>
              <a:tr h="344936">
                <a:tc gridSpan="2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Datum ______________­­­­­­­_ </a:t>
                      </a:r>
                      <a:endParaRPr lang="sl-SI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334"/>
                  </a:ext>
                </a:extLst>
              </a:tr>
              <a:tr h="226668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O</a:t>
                      </a:r>
                      <a:r>
                        <a:rPr lang="en-US" sz="1200" dirty="0" err="1">
                          <a:effectLst/>
                        </a:rPr>
                        <a:t>bkrožite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številko</a:t>
                      </a:r>
                      <a:r>
                        <a:rPr lang="en-US" sz="1200" dirty="0">
                          <a:effectLst/>
                        </a:rPr>
                        <a:t>, ki </a:t>
                      </a:r>
                      <a:r>
                        <a:rPr lang="en-US" sz="1200" dirty="0" err="1">
                          <a:effectLst/>
                        </a:rPr>
                        <a:t>najbolje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opisuje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vaše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TRENUTNO POČUTJE</a:t>
                      </a:r>
                      <a:r>
                        <a:rPr lang="en-US" sz="1200" dirty="0">
                          <a:effectLst/>
                        </a:rPr>
                        <a:t>. </a:t>
                      </a:r>
                      <a:endParaRPr lang="sl-SI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038070"/>
                  </a:ext>
                </a:extLst>
              </a:tr>
              <a:tr h="198806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72416"/>
                  </a:ext>
                </a:extLst>
              </a:tr>
              <a:tr h="132537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l-SI" sz="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74972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bolečin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bolečina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07111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16503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utrujenosti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utrujenost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10606"/>
                  </a:ext>
                </a:extLst>
              </a:tr>
              <a:tr h="132537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(</a:t>
                      </a:r>
                      <a:r>
                        <a:rPr lang="en-US" sz="800" i="1" dirty="0" err="1">
                          <a:effectLst/>
                        </a:rPr>
                        <a:t>Utrujenost</a:t>
                      </a:r>
                      <a:r>
                        <a:rPr lang="en-US" sz="800" i="1" dirty="0">
                          <a:effectLst/>
                        </a:rPr>
                        <a:t> = </a:t>
                      </a:r>
                      <a:r>
                        <a:rPr lang="en-US" sz="800" i="1" dirty="0" err="1">
                          <a:effectLst/>
                        </a:rPr>
                        <a:t>izguba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energije</a:t>
                      </a:r>
                      <a:r>
                        <a:rPr lang="en-US" sz="800" i="1" dirty="0">
                          <a:effectLst/>
                        </a:rPr>
                        <a:t>)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320101"/>
                  </a:ext>
                </a:extLst>
              </a:tr>
              <a:tr h="132537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 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129925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zaspanosti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zaspanost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4102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5743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slabosti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slabost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74323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516628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izgube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apetita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izguba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apetita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848469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61876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občutka</a:t>
                      </a:r>
                      <a:r>
                        <a:rPr lang="en-US" sz="1100" dirty="0">
                          <a:effectLst/>
                        </a:rPr>
                        <a:t> d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ispneje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občutek</a:t>
                      </a:r>
                      <a:r>
                        <a:rPr lang="en-US" sz="1100" dirty="0">
                          <a:effectLst/>
                        </a:rPr>
                        <a:t> dispneje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916853"/>
                  </a:ext>
                </a:extLst>
              </a:tr>
              <a:tr h="150766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(</a:t>
                      </a:r>
                      <a:r>
                        <a:rPr lang="en-US" sz="800" i="1" dirty="0" err="1">
                          <a:effectLst/>
                        </a:rPr>
                        <a:t>dispneja</a:t>
                      </a:r>
                      <a:r>
                        <a:rPr lang="en-US" sz="800" i="1" dirty="0">
                          <a:effectLst/>
                        </a:rPr>
                        <a:t> = </a:t>
                      </a:r>
                      <a:r>
                        <a:rPr lang="en-US" sz="800" i="1" dirty="0" err="1">
                          <a:effectLst/>
                        </a:rPr>
                        <a:t>občutek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težkega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dihanja</a:t>
                      </a:r>
                      <a:r>
                        <a:rPr lang="en-US" sz="800" i="1" dirty="0">
                          <a:effectLst/>
                        </a:rPr>
                        <a:t>)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972299"/>
                  </a:ext>
                </a:extLst>
              </a:tr>
              <a:tr h="11497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l-SI" sz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3548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depresije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depresija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8937"/>
                  </a:ext>
                </a:extLst>
              </a:tr>
              <a:tr h="150766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(</a:t>
                      </a:r>
                      <a:r>
                        <a:rPr lang="en-US" sz="800" i="1" dirty="0" err="1">
                          <a:effectLst/>
                        </a:rPr>
                        <a:t>depresija</a:t>
                      </a:r>
                      <a:r>
                        <a:rPr lang="en-US" sz="800" i="1" dirty="0">
                          <a:effectLst/>
                        </a:rPr>
                        <a:t> = </a:t>
                      </a:r>
                      <a:r>
                        <a:rPr lang="en-US" sz="800" i="1" dirty="0" err="1">
                          <a:effectLst/>
                        </a:rPr>
                        <a:t>občutek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brezupja</a:t>
                      </a:r>
                      <a:r>
                        <a:rPr lang="en-US" sz="800" i="1" dirty="0">
                          <a:effectLst/>
                        </a:rPr>
                        <a:t>)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944995"/>
                  </a:ext>
                </a:extLst>
              </a:tr>
              <a:tr h="132537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 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476943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anksioznosti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možna</a:t>
                      </a:r>
                      <a:r>
                        <a:rPr lang="en-US" sz="1100" dirty="0">
                          <a:effectLst/>
                        </a:rPr>
                        <a:t> anksioznost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182464"/>
                  </a:ext>
                </a:extLst>
              </a:tr>
              <a:tr h="150766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(anksioznost = </a:t>
                      </a:r>
                      <a:r>
                        <a:rPr lang="en-US" sz="800" i="1" dirty="0" err="1">
                          <a:effectLst/>
                        </a:rPr>
                        <a:t>občutek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nervnoznosti</a:t>
                      </a:r>
                      <a:r>
                        <a:rPr lang="en-US" sz="800" i="1" dirty="0">
                          <a:effectLst/>
                        </a:rPr>
                        <a:t>)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075747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548754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Najboljše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blagostanje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Najslabše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blagostanje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73829"/>
                  </a:ext>
                </a:extLst>
              </a:tr>
              <a:tr h="150766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</a:rPr>
                        <a:t>(</a:t>
                      </a:r>
                      <a:r>
                        <a:rPr lang="en-US" sz="800" i="1" dirty="0" err="1">
                          <a:effectLst/>
                        </a:rPr>
                        <a:t>blagostanje</a:t>
                      </a:r>
                      <a:r>
                        <a:rPr lang="en-US" sz="800" i="1" dirty="0">
                          <a:effectLst/>
                        </a:rPr>
                        <a:t> = </a:t>
                      </a:r>
                      <a:r>
                        <a:rPr lang="en-US" sz="800" i="1" dirty="0" err="1">
                          <a:effectLst/>
                        </a:rPr>
                        <a:t>vaše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celokupno</a:t>
                      </a:r>
                      <a:r>
                        <a:rPr lang="en-US" sz="800" i="1" dirty="0">
                          <a:effectLst/>
                        </a:rPr>
                        <a:t> </a:t>
                      </a:r>
                      <a:r>
                        <a:rPr lang="en-US" sz="800" i="1" dirty="0" err="1">
                          <a:effectLst/>
                        </a:rPr>
                        <a:t>počutje</a:t>
                      </a:r>
                      <a:r>
                        <a:rPr lang="en-US" sz="800" i="1" dirty="0">
                          <a:effectLst/>
                        </a:rPr>
                        <a:t>)</a:t>
                      </a:r>
                      <a:endParaRPr lang="sl-SI" sz="800" i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45466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008988"/>
                  </a:ext>
                </a:extLst>
              </a:tr>
              <a:tr h="3644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Brez</a:t>
                      </a:r>
                      <a:r>
                        <a:rPr lang="en-US" sz="1100" dirty="0">
                          <a:effectLst/>
                        </a:rPr>
                        <a:t> _________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Najhujše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možno</a:t>
                      </a:r>
                      <a:r>
                        <a:rPr lang="en-US" sz="1100" dirty="0">
                          <a:effectLst/>
                        </a:rPr>
                        <a:t> ______________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583790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err="1">
                          <a:effectLst/>
                        </a:rPr>
                        <a:t>ostale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težave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npr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zaprtje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49973"/>
                  </a:ext>
                </a:extLst>
              </a:tr>
              <a:tr h="182239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26937"/>
                  </a:ext>
                </a:extLst>
              </a:tr>
              <a:tr h="364478">
                <a:tc gridSpan="2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472118"/>
                  </a:ext>
                </a:extLst>
              </a:tr>
              <a:tr h="182239"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Izpolnil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obkroži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ustrezno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50432"/>
                  </a:ext>
                </a:extLst>
              </a:tr>
              <a:tr h="182239"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sym typeface="Symbol" panose="05050102010706020507" pitchFamily="18" charset="2"/>
                        </a:rPr>
                        <a:t>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pacient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677806"/>
                  </a:ext>
                </a:extLst>
              </a:tr>
              <a:tr h="182239"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sym typeface="Symbol" panose="05050102010706020507" pitchFamily="18" charset="2"/>
                        </a:rPr>
                        <a:t>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negovalec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družina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882017"/>
                  </a:ext>
                </a:extLst>
              </a:tr>
              <a:tr h="182239"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sym typeface="Symbol" panose="05050102010706020507" pitchFamily="18" charset="2"/>
                        </a:rPr>
                        <a:t>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negovalec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zdravstveni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delavec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76300"/>
                  </a:ext>
                </a:extLst>
              </a:tr>
              <a:tr h="182239"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sym typeface="Symbol" panose="05050102010706020507" pitchFamily="18" charset="2"/>
                        </a:rPr>
                        <a:t>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pacient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ob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pomoči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negovalca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097"/>
                  </a:ext>
                </a:extLst>
              </a:tr>
              <a:tr h="1822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407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77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0E4DCBA-22D7-4367-BD62-DC9B6FE9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08"/>
            <a:ext cx="6858000" cy="9794383"/>
          </a:xfrm>
          <a:prstGeom prst="rect">
            <a:avLst/>
          </a:prstGeom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6C14E977-433C-4952-9672-992325748D32}"/>
              </a:ext>
            </a:extLst>
          </p:cNvPr>
          <p:cNvSpPr/>
          <p:nvPr/>
        </p:nvSpPr>
        <p:spPr>
          <a:xfrm>
            <a:off x="5584785" y="6076708"/>
            <a:ext cx="659757" cy="289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CF94628F-D37E-49A1-8F65-97BB3EC916F7}"/>
              </a:ext>
            </a:extLst>
          </p:cNvPr>
          <p:cNvSpPr/>
          <p:nvPr/>
        </p:nvSpPr>
        <p:spPr>
          <a:xfrm>
            <a:off x="613458" y="6076707"/>
            <a:ext cx="659757" cy="289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240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39BC02B-5E38-40C9-8007-DBAD98364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21831"/>
              </p:ext>
            </p:extLst>
          </p:nvPr>
        </p:nvGraphicFramePr>
        <p:xfrm>
          <a:off x="0" y="659598"/>
          <a:ext cx="6857999" cy="893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1967815315"/>
                    </a:ext>
                  </a:extLst>
                </a:gridCol>
                <a:gridCol w="3698998">
                  <a:extLst>
                    <a:ext uri="{9D8B030D-6E8A-4147-A177-3AD203B41FA5}">
                      <a16:colId xmlns:a16="http://schemas.microsoft.com/office/drawing/2014/main" val="1507766265"/>
                    </a:ext>
                  </a:extLst>
                </a:gridCol>
                <a:gridCol w="2511001">
                  <a:extLst>
                    <a:ext uri="{9D8B030D-6E8A-4147-A177-3AD203B41FA5}">
                      <a16:colId xmlns:a16="http://schemas.microsoft.com/office/drawing/2014/main" val="2017941977"/>
                    </a:ext>
                  </a:extLst>
                </a:gridCol>
              </a:tblGrid>
              <a:tr h="243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Značilnosti 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Paliativni načrt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319328"/>
                  </a:ext>
                </a:extLst>
              </a:tr>
              <a:tr h="2107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STABILNO 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vert="vert27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 JE STABILNO</a:t>
                      </a:r>
                      <a:endParaRPr lang="sl-SI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998821"/>
                  </a:ext>
                </a:extLst>
              </a:tr>
              <a:tr h="77667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Bolnik: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 simptome in težave, ki so pričakovani in ustrezno obvladani s trenutno obravnavo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Bližnji: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družinske razmere so stabilne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je izdelan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vemo, kako ukrepati ob poslabšanju simptomov in kako zagotavljati kakovostno življenje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46212"/>
                  </a:ext>
                </a:extLst>
              </a:tr>
              <a:tr h="18130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NESTABILNO 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vert="vert27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8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 SE POSTOPOMA SLABŠA</a:t>
                      </a:r>
                      <a:endParaRPr lang="sl-SI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239676"/>
                  </a:ext>
                </a:extLst>
              </a:tr>
              <a:tr h="111715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Bolnik: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 postopno slabšanje dosedanjih simptomov in/ali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 nov, vendar pričakovan simptom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Bližnji: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čutijo postopno večanje psihičnih ali fizičnih obremenitev, ki jih težje zmorejo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zaznavajo postopne spremembe njihove vloge v odnosu do bližnjega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glede na spremenjeno stanje potrebuje prilagoditev in vključevanje novih pristopov v obravnavo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zahteva pogostejše preverjanje stanja, saj je stanje nestabilno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3553"/>
                  </a:ext>
                </a:extLst>
              </a:tr>
              <a:tr h="2107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KRITIČNO 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vert="vert27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 SE JE HITRO POSLABŠALO</a:t>
                      </a:r>
                      <a:endParaRPr lang="sl-SI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10942"/>
                  </a:ext>
                </a:extLst>
              </a:tr>
              <a:tr h="77667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indent="-9144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Bolnik: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 nove težave, ki niso bile pričakovane, in/ali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zaznava izrazito poslabšanje dosedanjih simptomov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Bližnji: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občutijo nenadne spremembe, ki močno vplivajo na obravnavo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glede na hitro poslabšanje stanja je nujno takojšnje ukrepanje, zdravljenje in prilagoditev načrta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30288"/>
                  </a:ext>
                </a:extLst>
              </a:tr>
              <a:tr h="2107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UMIRANJE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STANJE JE NEPOPRAVLJIVO IN VODI V SMRT</a:t>
                      </a:r>
                      <a:endParaRPr lang="sl-SI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168006"/>
                  </a:ext>
                </a:extLst>
              </a:tr>
              <a:tr h="86662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Bolnik: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kaže znake aktivnega umiranja:</a:t>
                      </a:r>
                      <a:r>
                        <a:rPr lang="sl-SI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je nepokreten, ne more zaužiti zdravil skozi usta, ne more piti tekočine, ima spremenjeno zavest različne stopnje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Bližnji: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potrebujejo dodatno oporo in vzdrževanje stika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obravnavo umirajočega prilagodimo željam in vrednotam bolnika ter bližnjih (kraj smrti, rituali itd.)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ohranjanje dostojanstva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023808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ŽALOVANJE</a:t>
                      </a:r>
                      <a:endParaRPr lang="sl-SI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Bolnik: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je umrl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Bližnji: </a:t>
                      </a:r>
                      <a:endParaRPr lang="sl-SI" sz="12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potrebujejo podporo žalujočim glede na njihove potrebe in želje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informiranje bližnjih o procesu žalovanja</a:t>
                      </a:r>
                      <a:endParaRPr lang="sl-SI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81" marR="36781" marT="32695" marB="32695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475498"/>
                  </a:ext>
                </a:extLst>
              </a:tr>
            </a:tbl>
          </a:graphicData>
        </a:graphic>
      </p:graphicFrame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1CD97F9-F4D0-42B5-96B9-0B1B1D7C58D5}"/>
              </a:ext>
            </a:extLst>
          </p:cNvPr>
          <p:cNvSpPr txBox="1"/>
          <p:nvPr/>
        </p:nvSpPr>
        <p:spPr>
          <a:xfrm>
            <a:off x="354396" y="208978"/>
            <a:ext cx="2780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Priloga 5. Semafor stanj v paliativni oskrbi</a:t>
            </a:r>
          </a:p>
        </p:txBody>
      </p:sp>
    </p:spTree>
    <p:extLst>
      <p:ext uri="{BB962C8B-B14F-4D97-AF65-F5344CB8AC3E}">
        <p14:creationId xmlns:p14="http://schemas.microsoft.com/office/powerpoint/2010/main" val="255024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1588</Words>
  <PresentationFormat>A4 (210 x 297 mm)</PresentationFormat>
  <Paragraphs>461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Verdana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