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099300" cy="102346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5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6923" y="1158222"/>
            <a:ext cx="2286000" cy="412750"/>
          </a:xfrm>
        </p:spPr>
        <p:txBody>
          <a:bodyPr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441" y="4165667"/>
            <a:ext cx="3657600" cy="416052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Rectangle 9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8733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18768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02892" y="5788152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063750" y="4495800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36006" y="4928702"/>
            <a:ext cx="660400" cy="517524"/>
          </a:xfrm>
        </p:spPr>
        <p:txBody>
          <a:bodyPr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18161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444" y="1154557"/>
            <a:ext cx="2286000" cy="412750"/>
          </a:xfrm>
        </p:spPr>
        <p:txBody>
          <a:bodyPr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644" y="4162806"/>
            <a:ext cx="3657600" cy="416052"/>
          </a:xfrm>
        </p:spPr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435096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802892" y="5791200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35627" y="4479888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85610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452334" y="4928702"/>
            <a:ext cx="660400" cy="517524"/>
          </a:xfrm>
        </p:spPr>
        <p:txBody>
          <a:bodyPr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0899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40D327-F120-4C8F-AC62-9D298202C18B}" type="datetimeFigureOut">
              <a:rPr lang="sl-SI" smtClean="0"/>
              <a:t>17.10.2018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806434" y="5734050"/>
            <a:ext cx="6604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8EB1B9-E6A4-4B02-9367-0A0331A6176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vukmirovic@onko-i.s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88761"/>
              </p:ext>
            </p:extLst>
          </p:nvPr>
        </p:nvGraphicFramePr>
        <p:xfrm>
          <a:off x="5053236" y="174426"/>
          <a:ext cx="4680520" cy="6509148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905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627">
                <a:tc>
                  <a:txBody>
                    <a:bodyPr/>
                    <a:lstStyle/>
                    <a:p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nstantia" panose="02030602050306030303" pitchFamily="18" charset="0"/>
                        </a:rPr>
                        <a:t>PROGRAM STROKOVNEGA SREČANJA:</a:t>
                      </a:r>
                      <a:endParaRPr lang="sl-SI" sz="105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27">
                <a:tc>
                  <a:txBody>
                    <a:bodyPr/>
                    <a:lstStyle/>
                    <a:p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15.30-16.00</a:t>
                      </a:r>
                      <a:endParaRPr lang="sl-SI" sz="1050" b="0" i="0" u="none" strike="noStrike" kern="1200" baseline="0" dirty="0" smtClean="0">
                        <a:solidFill>
                          <a:schemeClr val="dk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Zbiranje udeležencev</a:t>
                      </a:r>
                      <a:endParaRPr lang="sl-SI" sz="1050" b="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16.00-16.20</a:t>
                      </a:r>
                    </a:p>
                    <a:p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Hormonski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receptorji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pri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invazivnem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karcinomu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dojke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-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rezultati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imunohistokemičnega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določanja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na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Onkološkem</a:t>
                      </a:r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inštitutu</a:t>
                      </a:r>
                      <a:endParaRPr lang="sl-SI" sz="105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anose="02030602050306030303" pitchFamily="18" charset="0"/>
                      </a:endParaRPr>
                    </a:p>
                    <a:p>
                      <a:r>
                        <a:rPr lang="sl-SI" sz="1050" kern="1200" dirty="0" smtClean="0">
                          <a:effectLst/>
                          <a:latin typeface="Constantia" panose="02030602050306030303" pitchFamily="18" charset="0"/>
                        </a:rPr>
                        <a:t>Primož Drev, Oddelek za patologijo, OIL</a:t>
                      </a:r>
                      <a:endParaRPr lang="sl-SI" sz="1050" b="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16.20-16.40	</a:t>
                      </a:r>
                    </a:p>
                    <a:p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Evaluation of the 2013 and 2018 ASCO/CAP HER2 scoring guidelines  </a:t>
                      </a:r>
                      <a:endParaRPr lang="sl-SI" sz="105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anose="02030602050306030303" pitchFamily="18" charset="0"/>
                      </a:endParaRPr>
                    </a:p>
                    <a:p>
                      <a:r>
                        <a:rPr lang="en-US" sz="1050" kern="1200" dirty="0" smtClean="0">
                          <a:effectLst/>
                          <a:latin typeface="Constantia" panose="02030602050306030303" pitchFamily="18" charset="0"/>
                        </a:rPr>
                        <a:t>Juan Antonio</a:t>
                      </a:r>
                      <a:r>
                        <a:rPr lang="sl-SI" sz="1050" kern="1200" dirty="0" smtClean="0"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s-ES" sz="1050" kern="1200" dirty="0" smtClean="0">
                          <a:effectLst/>
                          <a:latin typeface="Constantia" panose="02030602050306030303" pitchFamily="18" charset="0"/>
                        </a:rPr>
                        <a:t>Contreras </a:t>
                      </a:r>
                      <a:r>
                        <a:rPr lang="es-ES" sz="1050" kern="1200" dirty="0" err="1" smtClean="0">
                          <a:effectLst/>
                          <a:latin typeface="Constantia" panose="02030602050306030303" pitchFamily="18" charset="0"/>
                        </a:rPr>
                        <a:t>Bandres</a:t>
                      </a:r>
                      <a:r>
                        <a:rPr lang="sl-SI" sz="1050" kern="1200" dirty="0" smtClean="0">
                          <a:effectLst/>
                          <a:latin typeface="Constantia" panose="02030602050306030303" pitchFamily="18" charset="0"/>
                        </a:rPr>
                        <a:t>, Oddelek za patologijo, OIL</a:t>
                      </a:r>
                      <a:endParaRPr lang="sl-SI" sz="1050" b="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16.40-17.00	</a:t>
                      </a:r>
                    </a:p>
                    <a:p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05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Prediktivni</a:t>
                      </a:r>
                      <a:r>
                        <a:rPr lang="sl-SI" sz="105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 genetski testi pri zgodnjem raku dojk: vrste, razlike, indikacije</a:t>
                      </a:r>
                    </a:p>
                    <a:p>
                      <a:r>
                        <a:rPr lang="sl-SI" sz="1050" baseline="0" dirty="0" smtClean="0">
                          <a:latin typeface="Constantia" panose="02030602050306030303" pitchFamily="18" charset="0"/>
                        </a:rPr>
                        <a:t>Boštjan Šeruga, </a:t>
                      </a: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Oddelek za internistično onkologijo, OIL</a:t>
                      </a:r>
                      <a:endParaRPr lang="sl-SI" sz="1050" b="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17.00-17-15</a:t>
                      </a:r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i="1" dirty="0" smtClean="0">
                          <a:latin typeface="Constantia" panose="02030602050306030303" pitchFamily="18" charset="0"/>
                        </a:rPr>
                        <a:t>Razprava (moderator Simona Borštnar)</a:t>
                      </a:r>
                      <a:endParaRPr lang="sl-SI" sz="1050" i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17.15-17.35	</a:t>
                      </a:r>
                    </a:p>
                    <a:p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Kontralateralna preventivna mastektomija pri bolnicah s sporadičnim rakom dojke</a:t>
                      </a:r>
                    </a:p>
                    <a:p>
                      <a:r>
                        <a:rPr lang="sl-SI" sz="1050" kern="1200" dirty="0" smtClean="0">
                          <a:effectLst/>
                          <a:latin typeface="Constantia" panose="02030602050306030303" pitchFamily="18" charset="0"/>
                        </a:rPr>
                        <a:t>Rok Petrič, Oddelek za onkološko kirurgijo,</a:t>
                      </a:r>
                      <a:r>
                        <a:rPr lang="sl-SI" sz="1050" kern="1200" baseline="0" dirty="0" smtClean="0">
                          <a:effectLst/>
                          <a:latin typeface="Constantia" panose="02030602050306030303" pitchFamily="18" charset="0"/>
                        </a:rPr>
                        <a:t> OIL</a:t>
                      </a:r>
                      <a:endParaRPr lang="sl-SI" sz="1050" b="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17.35-17.55	</a:t>
                      </a:r>
                    </a:p>
                    <a:p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Zakaj </a:t>
                      </a:r>
                      <a:r>
                        <a:rPr lang="sl-SI" sz="105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je za optimalno operacijo raka dojk potrebno široko onkološko znanje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baseline="0" dirty="0" smtClean="0">
                          <a:latin typeface="Constantia" panose="02030602050306030303" pitchFamily="18" charset="0"/>
                        </a:rPr>
                        <a:t>Nebojša Glumac, </a:t>
                      </a:r>
                      <a:r>
                        <a:rPr lang="sl-SI" sz="1050" kern="1200" dirty="0" smtClean="0">
                          <a:effectLst/>
                          <a:latin typeface="Constantia" panose="02030602050306030303" pitchFamily="18" charset="0"/>
                        </a:rPr>
                        <a:t>Oddelek za onkološko kirurgijo,</a:t>
                      </a:r>
                      <a:r>
                        <a:rPr lang="sl-SI" sz="1050" kern="1200" baseline="0" dirty="0" smtClean="0">
                          <a:effectLst/>
                          <a:latin typeface="Constantia" panose="02030602050306030303" pitchFamily="18" charset="0"/>
                        </a:rPr>
                        <a:t> OIL</a:t>
                      </a:r>
                      <a:endParaRPr lang="sl-SI" sz="1050" b="0" i="1" dirty="0" smtClean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17.55-18.15	</a:t>
                      </a:r>
                    </a:p>
                    <a:p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05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Zdravljenje z obsevanjem pri različnih podtipih raka dojk</a:t>
                      </a:r>
                    </a:p>
                    <a:p>
                      <a:r>
                        <a:rPr lang="sl-SI" sz="1050" kern="1200" dirty="0" smtClean="0">
                          <a:effectLst/>
                          <a:latin typeface="Constantia" panose="02030602050306030303" pitchFamily="18" charset="0"/>
                        </a:rPr>
                        <a:t>Tanja Marinko,  Oddelek</a:t>
                      </a:r>
                      <a:r>
                        <a:rPr lang="sl-SI" sz="1050" kern="1200" baseline="0" dirty="0" smtClean="0">
                          <a:effectLst/>
                          <a:latin typeface="Constantia" panose="02030602050306030303" pitchFamily="18" charset="0"/>
                        </a:rPr>
                        <a:t> za radioterapijo, OIL</a:t>
                      </a:r>
                      <a:endParaRPr lang="sl-SI" sz="1050" b="0" i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dirty="0" smtClean="0">
                          <a:latin typeface="Constantia" panose="02030602050306030303" pitchFamily="18" charset="0"/>
                        </a:rPr>
                        <a:t>18.15-18.30</a:t>
                      </a:r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i="1" dirty="0" smtClean="0">
                          <a:latin typeface="Constantia" panose="02030602050306030303" pitchFamily="18" charset="0"/>
                        </a:rPr>
                        <a:t>Razprava (moderator: Janez Žgajnar)</a:t>
                      </a:r>
                      <a:endParaRPr lang="sl-SI" sz="1050" i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8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18.30-18.50</a:t>
                      </a:r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050" b="1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SATELITSKI SIMPOZIJ ROCHE</a:t>
                      </a:r>
                    </a:p>
                    <a:p>
                      <a:r>
                        <a:rPr lang="sl-SI" sz="1050" b="1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anose="02030602050306030303" pitchFamily="18" charset="0"/>
                        </a:rPr>
                        <a:t>Ali smo lahko (še) boljši v zdravljenju HER2 pozitivnega zgodnjega raka dojk</a:t>
                      </a:r>
                    </a:p>
                    <a:p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Simona Borštnar, Oddelek za internistično onkologijo, OIL</a:t>
                      </a:r>
                      <a:endParaRPr lang="sl-SI" sz="1050" b="0" i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dirty="0" smtClean="0">
                          <a:latin typeface="Constantia" panose="02030602050306030303" pitchFamily="18" charset="0"/>
                        </a:rPr>
                        <a:t>19.00</a:t>
                      </a:r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u="none" strike="noStrike" kern="1200" baseline="0" dirty="0" smtClean="0">
                          <a:latin typeface="Constantia" panose="02030602050306030303" pitchFamily="18" charset="0"/>
                        </a:rPr>
                        <a:t>Večerja</a:t>
                      </a:r>
                      <a:endParaRPr lang="sl-SI" sz="1050" dirty="0" smtClean="0">
                        <a:latin typeface="Constantia" panose="0203060205030603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5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4488" y="1196752"/>
            <a:ext cx="45365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dirty="0" smtClean="0">
                <a:latin typeface="Constantia" panose="02030602050306030303" pitchFamily="18" charset="0"/>
              </a:rPr>
              <a:t>Združenje za senologijo Slovenije</a:t>
            </a:r>
          </a:p>
          <a:p>
            <a:pPr algn="ctr"/>
            <a:r>
              <a:rPr lang="sl-SI" sz="1600" dirty="0" smtClean="0">
                <a:latin typeface="Constantia" panose="02030602050306030303" pitchFamily="18" charset="0"/>
              </a:rPr>
              <a:t> v sodelovanju z Onkološkim inštitutom </a:t>
            </a:r>
          </a:p>
          <a:p>
            <a:pPr algn="ctr"/>
            <a:endParaRPr lang="sl-SI" sz="1600" dirty="0" smtClean="0">
              <a:latin typeface="Constantia" panose="02030602050306030303" pitchFamily="18" charset="0"/>
            </a:endParaRPr>
          </a:p>
          <a:p>
            <a:pPr algn="ctr"/>
            <a:r>
              <a:rPr lang="sl-SI" sz="1600" dirty="0" smtClean="0">
                <a:latin typeface="Constantia" panose="02030602050306030303" pitchFamily="18" charset="0"/>
              </a:rPr>
              <a:t>vabi na </a:t>
            </a:r>
          </a:p>
          <a:p>
            <a:pPr algn="ctr"/>
            <a:endParaRPr lang="sl-SI" sz="2000" dirty="0" smtClean="0">
              <a:latin typeface="Constantia" panose="02030602050306030303" pitchFamily="18" charset="0"/>
            </a:endParaRPr>
          </a:p>
          <a:p>
            <a:pPr algn="ctr"/>
            <a:r>
              <a:rPr lang="sl-SI" sz="2000" dirty="0" smtClean="0">
                <a:latin typeface="Constantia" panose="02030602050306030303" pitchFamily="18" charset="0"/>
              </a:rPr>
              <a:t> </a:t>
            </a:r>
            <a:r>
              <a:rPr lang="sl-SI" b="1" i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Jesensko </a:t>
            </a:r>
            <a:r>
              <a:rPr lang="sl-SI" b="1" i="1" dirty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strokovno </a:t>
            </a:r>
            <a:r>
              <a:rPr lang="sl-SI" b="1" i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srečanje</a:t>
            </a:r>
          </a:p>
          <a:p>
            <a:pPr algn="ctr"/>
            <a:endParaRPr lang="sl-SI" b="1" i="1" dirty="0" smtClean="0">
              <a:solidFill>
                <a:schemeClr val="tx2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Teme iz diagnostike in zdravljenja zgodnjega raka dojk</a:t>
            </a:r>
            <a:endParaRPr lang="sl-SI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endParaRPr lang="sl-SI" sz="2000" dirty="0">
              <a:latin typeface="Constantia" panose="02030602050306030303" pitchFamily="18" charset="0"/>
            </a:endParaRPr>
          </a:p>
          <a:p>
            <a:pPr algn="ctr"/>
            <a:endParaRPr lang="sl-SI" sz="2000" dirty="0" smtClean="0">
              <a:latin typeface="Constantia" panose="02030602050306030303" pitchFamily="18" charset="0"/>
            </a:endParaRPr>
          </a:p>
          <a:p>
            <a:pPr algn="ctr"/>
            <a:endParaRPr lang="sl-SI" sz="2000" dirty="0">
              <a:latin typeface="Constantia" panose="02030602050306030303" pitchFamily="18" charset="0"/>
            </a:endParaRPr>
          </a:p>
          <a:p>
            <a:pPr algn="ctr"/>
            <a:endParaRPr lang="sl-SI" sz="2000" i="1" dirty="0" smtClean="0">
              <a:latin typeface="Constantia" panose="02030602050306030303" pitchFamily="18" charset="0"/>
            </a:endParaRPr>
          </a:p>
          <a:p>
            <a:pPr algn="ctr"/>
            <a:r>
              <a:rPr lang="sl-SI" sz="1400" i="1" dirty="0" smtClean="0">
                <a:latin typeface="Constantia" panose="02030602050306030303" pitchFamily="18" charset="0"/>
              </a:rPr>
              <a:t>četrtek</a:t>
            </a:r>
            <a:r>
              <a:rPr lang="sl-SI" sz="1400" i="1" dirty="0" smtClean="0">
                <a:latin typeface="Constantia" panose="02030602050306030303" pitchFamily="18" charset="0"/>
              </a:rPr>
              <a:t>, 29. november 2018 ob 15.30h</a:t>
            </a:r>
            <a:endParaRPr lang="sl-SI" sz="1200" i="1" dirty="0" smtClean="0">
              <a:latin typeface="Constantia" panose="02030602050306030303" pitchFamily="18" charset="0"/>
            </a:endParaRPr>
          </a:p>
          <a:p>
            <a:pPr algn="ctr"/>
            <a:r>
              <a:rPr lang="sl-SI" sz="1600" dirty="0" smtClean="0">
                <a:latin typeface="Constantia" panose="02030602050306030303" pitchFamily="18" charset="0"/>
              </a:rPr>
              <a:t>Fužinski grad Ljubljana</a:t>
            </a:r>
          </a:p>
          <a:p>
            <a:pPr algn="ctr"/>
            <a:endParaRPr lang="sl-SI" sz="2000" dirty="0">
              <a:latin typeface="Constantia" panose="0203060205030603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520" y="61519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724885" y="5981427"/>
            <a:ext cx="3514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>
                <a:latin typeface="Constantia" panose="02030602050306030303" pitchFamily="18" charset="0"/>
              </a:rPr>
              <a:t>Za udeležbo </a:t>
            </a:r>
            <a:r>
              <a:rPr lang="sl-SI" sz="1200" dirty="0" smtClean="0">
                <a:latin typeface="Constantia" panose="02030602050306030303" pitchFamily="18" charset="0"/>
              </a:rPr>
              <a:t>bo </a:t>
            </a:r>
            <a:r>
              <a:rPr lang="sl-SI" sz="1200" dirty="0">
                <a:latin typeface="Constantia" panose="02030602050306030303" pitchFamily="18" charset="0"/>
              </a:rPr>
              <a:t>ZZS </a:t>
            </a:r>
            <a:r>
              <a:rPr lang="sl-SI" sz="1200" dirty="0" smtClean="0">
                <a:latin typeface="Constantia" panose="02030602050306030303" pitchFamily="18" charset="0"/>
              </a:rPr>
              <a:t>dodelila </a:t>
            </a:r>
            <a:r>
              <a:rPr lang="sl-SI" sz="1200" dirty="0">
                <a:latin typeface="Constantia" panose="02030602050306030303" pitchFamily="18" charset="0"/>
              </a:rPr>
              <a:t>2 kreditni točki</a:t>
            </a:r>
          </a:p>
          <a:p>
            <a:endParaRPr lang="sl-SI" sz="1200" dirty="0" smtClean="0">
              <a:latin typeface="Constantia" panose="02030602050306030303" pitchFamily="18" charset="0"/>
            </a:endParaRPr>
          </a:p>
          <a:p>
            <a:endParaRPr lang="sl-SI" sz="1200" dirty="0" smtClean="0">
              <a:latin typeface="Constantia" panose="02030602050306030303" pitchFamily="18" charset="0"/>
            </a:endParaRPr>
          </a:p>
          <a:p>
            <a:r>
              <a:rPr lang="sl-SI" sz="1200" i="1" dirty="0" smtClean="0">
                <a:latin typeface="Constantia" panose="02030602050306030303" pitchFamily="18" charset="0"/>
              </a:rPr>
              <a:t>Prijavite se na </a:t>
            </a:r>
            <a:r>
              <a:rPr lang="sl-SI" sz="1200" i="1" dirty="0" smtClean="0">
                <a:latin typeface="Constantia" panose="02030602050306030303" pitchFamily="18" charset="0"/>
                <a:hlinkClick r:id="rId2"/>
              </a:rPr>
              <a:t>zvukmirovic@onko-i.si</a:t>
            </a:r>
            <a:r>
              <a:rPr lang="sl-SI" sz="1200" i="1" dirty="0" smtClean="0">
                <a:latin typeface="Constantia" panose="02030602050306030303" pitchFamily="18" charset="0"/>
              </a:rPr>
              <a:t> do 22.11.2018</a:t>
            </a:r>
          </a:p>
          <a:p>
            <a:endParaRPr lang="sl-SI" sz="1200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1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213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Schoolbook</vt:lpstr>
      <vt:lpstr>Constantia</vt:lpstr>
      <vt:lpstr>Wingdings</vt:lpstr>
      <vt:lpstr>Wingdings 2</vt:lpstr>
      <vt:lpstr>Oriel</vt:lpstr>
      <vt:lpstr>PowerPoint Presentation</vt:lpstr>
    </vt:vector>
  </TitlesOfParts>
  <Company>Onkoliski 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Borštnar Simona</dc:creator>
  <cp:lastModifiedBy>Vukmirovič Zvezdana</cp:lastModifiedBy>
  <cp:revision>12</cp:revision>
  <cp:lastPrinted>2018-10-08T15:10:10Z</cp:lastPrinted>
  <dcterms:created xsi:type="dcterms:W3CDTF">2018-10-08T14:43:36Z</dcterms:created>
  <dcterms:modified xsi:type="dcterms:W3CDTF">2018-10-17T12:37:45Z</dcterms:modified>
</cp:coreProperties>
</file>