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ebp" ContentType="image/webp"/>
  <Default Extension="rels" ContentType="application/vnd.openxmlformats-package.relationships+xml"/>
  <Default Extension="xml" ContentType="application/xml"/>
  <Default Extension="wdp" ContentType="image/vnd.ms-photo"/>
  <Default Extension="pptx" ContentType="application/vnd.openxmlformats-officedocument.presentationml.presentation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30"/>
  </p:notesMasterIdLst>
  <p:sldIdLst>
    <p:sldId id="262" r:id="rId2"/>
    <p:sldId id="337" r:id="rId3"/>
    <p:sldId id="467" r:id="rId4"/>
    <p:sldId id="460" r:id="rId5"/>
    <p:sldId id="274" r:id="rId6"/>
    <p:sldId id="456" r:id="rId7"/>
    <p:sldId id="294" r:id="rId8"/>
    <p:sldId id="353" r:id="rId9"/>
    <p:sldId id="341" r:id="rId10"/>
    <p:sldId id="311" r:id="rId11"/>
    <p:sldId id="307" r:id="rId12"/>
    <p:sldId id="457" r:id="rId13"/>
    <p:sldId id="352" r:id="rId14"/>
    <p:sldId id="458" r:id="rId15"/>
    <p:sldId id="462" r:id="rId16"/>
    <p:sldId id="461" r:id="rId17"/>
    <p:sldId id="464" r:id="rId18"/>
    <p:sldId id="463" r:id="rId19"/>
    <p:sldId id="268" r:id="rId20"/>
    <p:sldId id="325" r:id="rId21"/>
    <p:sldId id="319" r:id="rId22"/>
    <p:sldId id="466" r:id="rId23"/>
    <p:sldId id="267" r:id="rId24"/>
    <p:sldId id="441" r:id="rId25"/>
    <p:sldId id="468" r:id="rId26"/>
    <p:sldId id="443" r:id="rId27"/>
    <p:sldId id="442" r:id="rId28"/>
    <p:sldId id="343" r:id="rId29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ja Ebert Moltara" initials="MEM" lastIdx="1" clrIdx="0">
    <p:extLst>
      <p:ext uri="{19B8F6BF-5375-455C-9EA6-DF929625EA0E}">
        <p15:presenceInfo xmlns:p15="http://schemas.microsoft.com/office/powerpoint/2012/main" userId="2e2f2c63eb4bf55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0" autoAdjust="0"/>
    <p:restoredTop sz="94694"/>
  </p:normalViewPr>
  <p:slideViewPr>
    <p:cSldViewPr>
      <p:cViewPr varScale="1">
        <p:scale>
          <a:sx n="99" d="100"/>
          <a:sy n="99" d="100"/>
        </p:scale>
        <p:origin x="166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ja\Desktop\ODDELEK%202018\PLANI%20IN%20PORO&#268;ILA\&#353;tevilke\Obseg%20dela%202007%20-%20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Zveze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ja\Desktop\ODDELEK%202022\MOBILNI%20PALIATIVNI%20TIM%20OIL\PORO&#268;ILA\ENOLETNO%20PORO&#268;ILO\SPO%20dejavnosti%20sep%2021%20-%20avg%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ODDELEK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102</c:v>
                </c:pt>
                <c:pt idx="1">
                  <c:v>201</c:v>
                </c:pt>
                <c:pt idx="2">
                  <c:v>214</c:v>
                </c:pt>
                <c:pt idx="3">
                  <c:v>181</c:v>
                </c:pt>
                <c:pt idx="4">
                  <c:v>191</c:v>
                </c:pt>
                <c:pt idx="5">
                  <c:v>191</c:v>
                </c:pt>
                <c:pt idx="6">
                  <c:v>222</c:v>
                </c:pt>
                <c:pt idx="7">
                  <c:v>230</c:v>
                </c:pt>
                <c:pt idx="8">
                  <c:v>218</c:v>
                </c:pt>
                <c:pt idx="9">
                  <c:v>290</c:v>
                </c:pt>
                <c:pt idx="10">
                  <c:v>231</c:v>
                </c:pt>
                <c:pt idx="11">
                  <c:v>281</c:v>
                </c:pt>
                <c:pt idx="12">
                  <c:v>278</c:v>
                </c:pt>
                <c:pt idx="13">
                  <c:v>349</c:v>
                </c:pt>
                <c:pt idx="14">
                  <c:v>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0B-4F84-9547-714C78D1B4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AMBULANTA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6">
                  <c:v>108</c:v>
                </c:pt>
                <c:pt idx="7">
                  <c:v>153</c:v>
                </c:pt>
                <c:pt idx="8">
                  <c:v>211</c:v>
                </c:pt>
                <c:pt idx="9">
                  <c:v>244</c:v>
                </c:pt>
                <c:pt idx="10">
                  <c:v>156</c:v>
                </c:pt>
                <c:pt idx="11">
                  <c:v>174</c:v>
                </c:pt>
                <c:pt idx="12">
                  <c:v>166</c:v>
                </c:pt>
                <c:pt idx="13">
                  <c:v>228</c:v>
                </c:pt>
                <c:pt idx="14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0B-4F84-9547-714C78D1B40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KONZILIARNA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Sheet1!$D$2:$D$16</c:f>
              <c:numCache>
                <c:formatCode>General</c:formatCode>
                <c:ptCount val="15"/>
                <c:pt idx="5">
                  <c:v>37</c:v>
                </c:pt>
                <c:pt idx="6">
                  <c:v>171</c:v>
                </c:pt>
                <c:pt idx="7">
                  <c:v>153</c:v>
                </c:pt>
                <c:pt idx="8">
                  <c:v>142</c:v>
                </c:pt>
                <c:pt idx="9">
                  <c:v>166</c:v>
                </c:pt>
                <c:pt idx="10">
                  <c:v>120</c:v>
                </c:pt>
                <c:pt idx="11">
                  <c:v>294</c:v>
                </c:pt>
                <c:pt idx="12">
                  <c:v>331</c:v>
                </c:pt>
                <c:pt idx="13">
                  <c:v>433</c:v>
                </c:pt>
                <c:pt idx="14">
                  <c:v>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0B-4F84-9547-714C78D1B40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MOBILNA ENOTA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Sheet1!$E$2:$E$16</c:f>
              <c:numCache>
                <c:formatCode>General</c:formatCode>
                <c:ptCount val="15"/>
                <c:pt idx="14">
                  <c:v>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43-47AE-AFC5-CE1CD92F6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210368"/>
        <c:axId val="79211904"/>
      </c:barChart>
      <c:catAx>
        <c:axId val="7921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79211904"/>
        <c:crosses val="autoZero"/>
        <c:auto val="1"/>
        <c:lblAlgn val="ctr"/>
        <c:lblOffset val="100"/>
        <c:noMultiLvlLbl val="0"/>
      </c:catAx>
      <c:valAx>
        <c:axId val="7921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7921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solidFill>
        <a:srgbClr val="000000"/>
      </a:solidFill>
    </a:ln>
    <a:effectLst>
      <a:outerShdw blurRad="50800" dist="1905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obisk na domu</c:v>
                </c:pt>
              </c:strCache>
            </c:strRef>
          </c:tx>
          <c:spPr>
            <a:solidFill>
              <a:schemeClr val="accent4"/>
            </a:solidFill>
            <a:ln w="9525" cap="flat" cmpd="sng" algn="ctr">
              <a:solidFill>
                <a:schemeClr val="tx1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List1!$A$2:$A$13</c:f>
              <c:strCache>
                <c:ptCount val="12"/>
                <c:pt idx="0">
                  <c:v>september</c:v>
                </c:pt>
                <c:pt idx="1">
                  <c:v>oktober</c:v>
                </c:pt>
                <c:pt idx="2">
                  <c:v>november</c:v>
                </c:pt>
                <c:pt idx="3">
                  <c:v>december</c:v>
                </c:pt>
                <c:pt idx="4">
                  <c:v>januar</c:v>
                </c:pt>
                <c:pt idx="5">
                  <c:v>februar</c:v>
                </c:pt>
                <c:pt idx="6">
                  <c:v>marec</c:v>
                </c:pt>
                <c:pt idx="7">
                  <c:v>april</c:v>
                </c:pt>
                <c:pt idx="8">
                  <c:v>maj</c:v>
                </c:pt>
                <c:pt idx="9">
                  <c:v>junij</c:v>
                </c:pt>
                <c:pt idx="10">
                  <c:v>julij</c:v>
                </c:pt>
                <c:pt idx="11">
                  <c:v>avgust</c:v>
                </c:pt>
              </c:strCache>
            </c:strRef>
          </c:cat>
          <c:val>
            <c:numRef>
              <c:f>List1!$B$2:$B$13</c:f>
              <c:numCache>
                <c:formatCode>###0</c:formatCode>
                <c:ptCount val="12"/>
                <c:pt idx="0">
                  <c:v>42</c:v>
                </c:pt>
                <c:pt idx="1">
                  <c:v>38</c:v>
                </c:pt>
                <c:pt idx="2">
                  <c:v>28</c:v>
                </c:pt>
                <c:pt idx="3">
                  <c:v>56</c:v>
                </c:pt>
                <c:pt idx="4">
                  <c:v>42</c:v>
                </c:pt>
                <c:pt idx="5">
                  <c:v>42</c:v>
                </c:pt>
                <c:pt idx="6">
                  <c:v>47</c:v>
                </c:pt>
                <c:pt idx="7">
                  <c:v>50</c:v>
                </c:pt>
                <c:pt idx="8">
                  <c:v>57</c:v>
                </c:pt>
                <c:pt idx="9">
                  <c:v>57</c:v>
                </c:pt>
                <c:pt idx="10">
                  <c:v>55</c:v>
                </c:pt>
                <c:pt idx="1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D9-49FF-825B-3EE96E79BCE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729002895"/>
        <c:axId val="1728991663"/>
      </c:barChart>
      <c:catAx>
        <c:axId val="172900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728991663"/>
        <c:crosses val="autoZero"/>
        <c:auto val="1"/>
        <c:lblAlgn val="ctr"/>
        <c:lblOffset val="100"/>
        <c:noMultiLvlLbl val="0"/>
      </c:catAx>
      <c:valAx>
        <c:axId val="1728991663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crossAx val="1729002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/>
              <a:t>Dejavnosti SPO sep 2021 - avg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List1!$M$14</c:f>
              <c:strCache>
                <c:ptCount val="1"/>
                <c:pt idx="0">
                  <c:v>ambulanta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List1!$L$15:$L$26</c:f>
              <c:strCache>
                <c:ptCount val="12"/>
                <c:pt idx="0">
                  <c:v>september</c:v>
                </c:pt>
                <c:pt idx="1">
                  <c:v>oktober</c:v>
                </c:pt>
                <c:pt idx="2">
                  <c:v>november</c:v>
                </c:pt>
                <c:pt idx="3">
                  <c:v>december</c:v>
                </c:pt>
                <c:pt idx="4">
                  <c:v>januar</c:v>
                </c:pt>
                <c:pt idx="5">
                  <c:v>februar</c:v>
                </c:pt>
                <c:pt idx="6">
                  <c:v>marec</c:v>
                </c:pt>
                <c:pt idx="7">
                  <c:v>april</c:v>
                </c:pt>
                <c:pt idx="8">
                  <c:v>maj</c:v>
                </c:pt>
                <c:pt idx="9">
                  <c:v>junij</c:v>
                </c:pt>
                <c:pt idx="10">
                  <c:v>julij</c:v>
                </c:pt>
                <c:pt idx="11">
                  <c:v>avgust</c:v>
                </c:pt>
              </c:strCache>
            </c:strRef>
          </c:cat>
          <c:val>
            <c:numRef>
              <c:f>List1!$M$15:$M$26</c:f>
              <c:numCache>
                <c:formatCode>###0</c:formatCode>
                <c:ptCount val="12"/>
                <c:pt idx="0">
                  <c:v>36</c:v>
                </c:pt>
                <c:pt idx="1">
                  <c:v>45</c:v>
                </c:pt>
                <c:pt idx="2">
                  <c:v>38</c:v>
                </c:pt>
                <c:pt idx="3">
                  <c:v>29</c:v>
                </c:pt>
                <c:pt idx="4">
                  <c:v>46</c:v>
                </c:pt>
                <c:pt idx="5">
                  <c:v>43</c:v>
                </c:pt>
                <c:pt idx="6">
                  <c:v>55</c:v>
                </c:pt>
                <c:pt idx="7">
                  <c:v>41</c:v>
                </c:pt>
                <c:pt idx="8">
                  <c:v>48</c:v>
                </c:pt>
                <c:pt idx="9">
                  <c:v>56</c:v>
                </c:pt>
                <c:pt idx="10">
                  <c:v>52</c:v>
                </c:pt>
                <c:pt idx="1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53-4CE8-965A-0457D875F368}"/>
            </c:ext>
          </c:extLst>
        </c:ser>
        <c:ser>
          <c:idx val="1"/>
          <c:order val="1"/>
          <c:tx>
            <c:strRef>
              <c:f>List1!$N$14</c:f>
              <c:strCache>
                <c:ptCount val="1"/>
                <c:pt idx="0">
                  <c:v>hospital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List1!$L$15:$L$26</c:f>
              <c:strCache>
                <c:ptCount val="12"/>
                <c:pt idx="0">
                  <c:v>september</c:v>
                </c:pt>
                <c:pt idx="1">
                  <c:v>oktober</c:v>
                </c:pt>
                <c:pt idx="2">
                  <c:v>november</c:v>
                </c:pt>
                <c:pt idx="3">
                  <c:v>december</c:v>
                </c:pt>
                <c:pt idx="4">
                  <c:v>januar</c:v>
                </c:pt>
                <c:pt idx="5">
                  <c:v>februar</c:v>
                </c:pt>
                <c:pt idx="6">
                  <c:v>marec</c:v>
                </c:pt>
                <c:pt idx="7">
                  <c:v>april</c:v>
                </c:pt>
                <c:pt idx="8">
                  <c:v>maj</c:v>
                </c:pt>
                <c:pt idx="9">
                  <c:v>junij</c:v>
                </c:pt>
                <c:pt idx="10">
                  <c:v>julij</c:v>
                </c:pt>
                <c:pt idx="11">
                  <c:v>avgust</c:v>
                </c:pt>
              </c:strCache>
            </c:strRef>
          </c:cat>
          <c:val>
            <c:numRef>
              <c:f>List1!$N$15:$N$26</c:f>
              <c:numCache>
                <c:formatCode>###0</c:formatCode>
                <c:ptCount val="12"/>
                <c:pt idx="0">
                  <c:v>21</c:v>
                </c:pt>
                <c:pt idx="1">
                  <c:v>27</c:v>
                </c:pt>
                <c:pt idx="2">
                  <c:v>34</c:v>
                </c:pt>
                <c:pt idx="3">
                  <c:v>30</c:v>
                </c:pt>
                <c:pt idx="4">
                  <c:v>28</c:v>
                </c:pt>
                <c:pt idx="5">
                  <c:v>27</c:v>
                </c:pt>
                <c:pt idx="6">
                  <c:v>28</c:v>
                </c:pt>
                <c:pt idx="7">
                  <c:v>33</c:v>
                </c:pt>
                <c:pt idx="8">
                  <c:v>26</c:v>
                </c:pt>
                <c:pt idx="9">
                  <c:v>27</c:v>
                </c:pt>
                <c:pt idx="10">
                  <c:v>34</c:v>
                </c:pt>
                <c:pt idx="1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53-4CE8-965A-0457D875F368}"/>
            </c:ext>
          </c:extLst>
        </c:ser>
        <c:ser>
          <c:idx val="2"/>
          <c:order val="2"/>
          <c:tx>
            <c:strRef>
              <c:f>List1!$O$14</c:f>
              <c:strCache>
                <c:ptCount val="1"/>
                <c:pt idx="0">
                  <c:v>konziljarna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List1!$L$15:$L$26</c:f>
              <c:strCache>
                <c:ptCount val="12"/>
                <c:pt idx="0">
                  <c:v>september</c:v>
                </c:pt>
                <c:pt idx="1">
                  <c:v>oktober</c:v>
                </c:pt>
                <c:pt idx="2">
                  <c:v>november</c:v>
                </c:pt>
                <c:pt idx="3">
                  <c:v>december</c:v>
                </c:pt>
                <c:pt idx="4">
                  <c:v>januar</c:v>
                </c:pt>
                <c:pt idx="5">
                  <c:v>februar</c:v>
                </c:pt>
                <c:pt idx="6">
                  <c:v>marec</c:v>
                </c:pt>
                <c:pt idx="7">
                  <c:v>april</c:v>
                </c:pt>
                <c:pt idx="8">
                  <c:v>maj</c:v>
                </c:pt>
                <c:pt idx="9">
                  <c:v>junij</c:v>
                </c:pt>
                <c:pt idx="10">
                  <c:v>julij</c:v>
                </c:pt>
                <c:pt idx="11">
                  <c:v>avgust</c:v>
                </c:pt>
              </c:strCache>
            </c:strRef>
          </c:cat>
          <c:val>
            <c:numRef>
              <c:f>List1!$O$15:$O$26</c:f>
              <c:numCache>
                <c:formatCode>###0</c:formatCode>
                <c:ptCount val="12"/>
                <c:pt idx="0">
                  <c:v>63</c:v>
                </c:pt>
                <c:pt idx="1">
                  <c:v>64</c:v>
                </c:pt>
                <c:pt idx="2">
                  <c:v>38</c:v>
                </c:pt>
                <c:pt idx="3">
                  <c:v>64</c:v>
                </c:pt>
                <c:pt idx="4">
                  <c:v>71</c:v>
                </c:pt>
                <c:pt idx="5">
                  <c:v>49</c:v>
                </c:pt>
                <c:pt idx="6">
                  <c:v>87</c:v>
                </c:pt>
                <c:pt idx="7">
                  <c:v>62</c:v>
                </c:pt>
                <c:pt idx="8">
                  <c:v>80</c:v>
                </c:pt>
                <c:pt idx="9">
                  <c:v>77</c:v>
                </c:pt>
                <c:pt idx="10">
                  <c:v>63</c:v>
                </c:pt>
                <c:pt idx="1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53-4CE8-965A-0457D875F368}"/>
            </c:ext>
          </c:extLst>
        </c:ser>
        <c:ser>
          <c:idx val="3"/>
          <c:order val="3"/>
          <c:tx>
            <c:strRef>
              <c:f>List1!$P$14</c:f>
              <c:strCache>
                <c:ptCount val="1"/>
                <c:pt idx="0">
                  <c:v>obisk na domu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List1!$L$15:$L$26</c:f>
              <c:strCache>
                <c:ptCount val="12"/>
                <c:pt idx="0">
                  <c:v>september</c:v>
                </c:pt>
                <c:pt idx="1">
                  <c:v>oktober</c:v>
                </c:pt>
                <c:pt idx="2">
                  <c:v>november</c:v>
                </c:pt>
                <c:pt idx="3">
                  <c:v>december</c:v>
                </c:pt>
                <c:pt idx="4">
                  <c:v>januar</c:v>
                </c:pt>
                <c:pt idx="5">
                  <c:v>februar</c:v>
                </c:pt>
                <c:pt idx="6">
                  <c:v>marec</c:v>
                </c:pt>
                <c:pt idx="7">
                  <c:v>april</c:v>
                </c:pt>
                <c:pt idx="8">
                  <c:v>maj</c:v>
                </c:pt>
                <c:pt idx="9">
                  <c:v>junij</c:v>
                </c:pt>
                <c:pt idx="10">
                  <c:v>julij</c:v>
                </c:pt>
                <c:pt idx="11">
                  <c:v>avgust</c:v>
                </c:pt>
              </c:strCache>
            </c:strRef>
          </c:cat>
          <c:val>
            <c:numRef>
              <c:f>List1!$P$15:$P$26</c:f>
              <c:numCache>
                <c:formatCode>###0</c:formatCode>
                <c:ptCount val="12"/>
                <c:pt idx="0">
                  <c:v>42</c:v>
                </c:pt>
                <c:pt idx="1">
                  <c:v>38</c:v>
                </c:pt>
                <c:pt idx="2">
                  <c:v>28</c:v>
                </c:pt>
                <c:pt idx="3">
                  <c:v>56</c:v>
                </c:pt>
                <c:pt idx="4">
                  <c:v>42</c:v>
                </c:pt>
                <c:pt idx="5">
                  <c:v>42</c:v>
                </c:pt>
                <c:pt idx="6">
                  <c:v>47</c:v>
                </c:pt>
                <c:pt idx="7">
                  <c:v>50</c:v>
                </c:pt>
                <c:pt idx="8">
                  <c:v>57</c:v>
                </c:pt>
                <c:pt idx="9">
                  <c:v>57</c:v>
                </c:pt>
                <c:pt idx="10">
                  <c:v>55</c:v>
                </c:pt>
                <c:pt idx="1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53-4CE8-965A-0457D875F368}"/>
            </c:ext>
          </c:extLst>
        </c:ser>
        <c:ser>
          <c:idx val="4"/>
          <c:order val="4"/>
          <c:tx>
            <c:strRef>
              <c:f>List1!$Q$14</c:f>
              <c:strCache>
                <c:ptCount val="1"/>
                <c:pt idx="0">
                  <c:v>telefon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List1!$L$15:$L$26</c:f>
              <c:strCache>
                <c:ptCount val="12"/>
                <c:pt idx="0">
                  <c:v>september</c:v>
                </c:pt>
                <c:pt idx="1">
                  <c:v>oktober</c:v>
                </c:pt>
                <c:pt idx="2">
                  <c:v>november</c:v>
                </c:pt>
                <c:pt idx="3">
                  <c:v>december</c:v>
                </c:pt>
                <c:pt idx="4">
                  <c:v>januar</c:v>
                </c:pt>
                <c:pt idx="5">
                  <c:v>februar</c:v>
                </c:pt>
                <c:pt idx="6">
                  <c:v>marec</c:v>
                </c:pt>
                <c:pt idx="7">
                  <c:v>april</c:v>
                </c:pt>
                <c:pt idx="8">
                  <c:v>maj</c:v>
                </c:pt>
                <c:pt idx="9">
                  <c:v>junij</c:v>
                </c:pt>
                <c:pt idx="10">
                  <c:v>julij</c:v>
                </c:pt>
                <c:pt idx="11">
                  <c:v>avgust</c:v>
                </c:pt>
              </c:strCache>
            </c:strRef>
          </c:cat>
          <c:val>
            <c:numRef>
              <c:f>List1!$Q$15:$Q$26</c:f>
              <c:numCache>
                <c:formatCode>###0</c:formatCode>
                <c:ptCount val="12"/>
                <c:pt idx="0">
                  <c:v>243</c:v>
                </c:pt>
                <c:pt idx="1">
                  <c:v>304</c:v>
                </c:pt>
                <c:pt idx="2">
                  <c:v>300</c:v>
                </c:pt>
                <c:pt idx="3">
                  <c:v>279</c:v>
                </c:pt>
                <c:pt idx="4">
                  <c:v>312</c:v>
                </c:pt>
                <c:pt idx="5">
                  <c:v>270</c:v>
                </c:pt>
                <c:pt idx="6">
                  <c:v>354</c:v>
                </c:pt>
                <c:pt idx="7">
                  <c:v>337</c:v>
                </c:pt>
                <c:pt idx="8">
                  <c:v>297</c:v>
                </c:pt>
                <c:pt idx="9">
                  <c:v>396</c:v>
                </c:pt>
                <c:pt idx="10">
                  <c:v>372</c:v>
                </c:pt>
                <c:pt idx="11">
                  <c:v>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53-4CE8-965A-0457D875F36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734745856"/>
        <c:axId val="1734743360"/>
      </c:barChart>
      <c:catAx>
        <c:axId val="173474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734743360"/>
        <c:crosses val="autoZero"/>
        <c:auto val="1"/>
        <c:lblAlgn val="ctr"/>
        <c:lblOffset val="100"/>
        <c:noMultiLvlLbl val="0"/>
      </c:catAx>
      <c:valAx>
        <c:axId val="173474336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crossAx val="173474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3B1D8-2213-C548-BF3F-BD4D9D3547B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DE775-D892-BB47-B2B7-D1E58A268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80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DE775-D892-BB47-B2B7-D1E58A2688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48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1. Kaj je PO?</a:t>
            </a:r>
          </a:p>
          <a:p>
            <a:r>
              <a:rPr lang="sl-SI" dirty="0"/>
              <a:t>2 sporočili:</a:t>
            </a:r>
          </a:p>
          <a:p>
            <a:r>
              <a:rPr lang="sl-SI" dirty="0"/>
              <a:t>PO ni samo obdobje umiranja</a:t>
            </a:r>
          </a:p>
          <a:p>
            <a:r>
              <a:rPr lang="sl-SI" dirty="0"/>
              <a:t>Komunikacija mi samo obdobje pogovorov v obdobju </a:t>
            </a:r>
            <a:r>
              <a:rPr lang="sl-SI" dirty="0" err="1"/>
              <a:t>umirajnaj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DE775-D892-BB47-B2B7-D1E58A2688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91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1. Kaj je PO?</a:t>
            </a:r>
          </a:p>
          <a:p>
            <a:r>
              <a:rPr lang="sl-SI" dirty="0"/>
              <a:t>2 sporočili:</a:t>
            </a:r>
          </a:p>
          <a:p>
            <a:r>
              <a:rPr lang="sl-SI" dirty="0"/>
              <a:t>PO ni samo obdobje umiranja</a:t>
            </a:r>
          </a:p>
          <a:p>
            <a:r>
              <a:rPr lang="sl-SI" dirty="0"/>
              <a:t>Komunikacija mi samo obdobje pogovorov v obdobju </a:t>
            </a:r>
            <a:r>
              <a:rPr lang="sl-SI" dirty="0" err="1"/>
              <a:t>umirajnaj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DE775-D892-BB47-B2B7-D1E58A2688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79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1. Kaj je PO?</a:t>
            </a:r>
          </a:p>
          <a:p>
            <a:r>
              <a:rPr lang="sl-SI" dirty="0"/>
              <a:t>2 sporočili:</a:t>
            </a:r>
          </a:p>
          <a:p>
            <a:r>
              <a:rPr lang="sl-SI" dirty="0"/>
              <a:t>PO ni samo obdobje umiranja</a:t>
            </a:r>
          </a:p>
          <a:p>
            <a:r>
              <a:rPr lang="sl-SI" dirty="0"/>
              <a:t>Komunikacija mi samo obdobje pogovorov v obdobju </a:t>
            </a:r>
            <a:r>
              <a:rPr lang="sl-SI" dirty="0" err="1"/>
              <a:t>umirajnaj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DE775-D892-BB47-B2B7-D1E58A2688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21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1. Kaj je PO?</a:t>
            </a:r>
          </a:p>
          <a:p>
            <a:r>
              <a:rPr lang="sl-SI" dirty="0"/>
              <a:t>2 sporočili:</a:t>
            </a:r>
          </a:p>
          <a:p>
            <a:r>
              <a:rPr lang="sl-SI" dirty="0"/>
              <a:t>PO ni samo obdobje umiranja</a:t>
            </a:r>
          </a:p>
          <a:p>
            <a:r>
              <a:rPr lang="sl-SI" dirty="0"/>
              <a:t>Komunikacija mi samo obdobje pogovorov v obdobju </a:t>
            </a:r>
            <a:r>
              <a:rPr lang="sl-SI" dirty="0" err="1"/>
              <a:t>umirajnaj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DE775-D892-BB47-B2B7-D1E58A2688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14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2">
            <a:extLst>
              <a:ext uri="{FF2B5EF4-FFF2-40B4-BE49-F238E27FC236}">
                <a16:creationId xmlns:a16="http://schemas.microsoft.com/office/drawing/2014/main" id="{0364370E-6695-A84E-AA68-23DC27DD4B14}"/>
              </a:ext>
            </a:extLst>
          </p:cNvPr>
          <p:cNvSpPr/>
          <p:nvPr userDrawn="1"/>
        </p:nvSpPr>
        <p:spPr>
          <a:xfrm>
            <a:off x="0" y="0"/>
            <a:ext cx="10687050" cy="6319520"/>
          </a:xfrm>
          <a:custGeom>
            <a:avLst/>
            <a:gdLst/>
            <a:ahLst/>
            <a:cxnLst/>
            <a:rect l="l" t="t" r="r" b="b"/>
            <a:pathLst>
              <a:path w="10687050" h="6319520">
                <a:moveTo>
                  <a:pt x="0" y="6319393"/>
                </a:moveTo>
                <a:lnTo>
                  <a:pt x="10687011" y="6319393"/>
                </a:lnTo>
                <a:lnTo>
                  <a:pt x="10687011" y="0"/>
                </a:lnTo>
                <a:lnTo>
                  <a:pt x="0" y="0"/>
                </a:lnTo>
                <a:lnTo>
                  <a:pt x="0" y="6319393"/>
                </a:lnTo>
                <a:close/>
              </a:path>
            </a:pathLst>
          </a:custGeom>
          <a:solidFill>
            <a:srgbClr val="8230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91F2981D-B4C3-7E41-B5A8-275C63F18F90}"/>
              </a:ext>
            </a:extLst>
          </p:cNvPr>
          <p:cNvSpPr/>
          <p:nvPr userDrawn="1"/>
        </p:nvSpPr>
        <p:spPr>
          <a:xfrm>
            <a:off x="0" y="279906"/>
            <a:ext cx="5604873" cy="6039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7BBFB2-CCEC-BA4E-A040-A64CB09225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0000" y="2250000"/>
            <a:ext cx="8020050" cy="1143364"/>
          </a:xfrm>
        </p:spPr>
        <p:txBody>
          <a:bodyPr lIns="0" tIns="0" rIns="0" bIns="0" anchor="b">
            <a:normAutofit/>
          </a:bodyPr>
          <a:lstStyle>
            <a:lvl1pPr algn="l">
              <a:defRPr sz="64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err="1"/>
              <a:t>Naslov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934FE9-CD04-3D42-A298-4385822722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0000" y="3380400"/>
            <a:ext cx="8020050" cy="7239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40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Podnaslov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2A7CB8-3952-0A4C-AC8E-5DC8E221927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51057" y="5709868"/>
            <a:ext cx="8162925" cy="6096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95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Kraj</a:t>
            </a:r>
            <a:r>
              <a:rPr lang="en-US" dirty="0"/>
              <a:t> in </a:t>
            </a:r>
            <a:r>
              <a:rPr lang="en-US" dirty="0" err="1"/>
              <a:t>čas</a:t>
            </a:r>
            <a:r>
              <a:rPr lang="en-US" dirty="0"/>
              <a:t> </a:t>
            </a:r>
            <a:r>
              <a:rPr lang="en-US" dirty="0" err="1"/>
              <a:t>dogodka</a:t>
            </a:r>
            <a:r>
              <a:rPr lang="en-US" dirty="0"/>
              <a:t>, </a:t>
            </a:r>
            <a:r>
              <a:rPr lang="en-US" dirty="0" err="1"/>
              <a:t>spletna</a:t>
            </a:r>
            <a:r>
              <a:rPr lang="en-US" dirty="0"/>
              <a:t> </a:t>
            </a:r>
            <a:r>
              <a:rPr lang="en-US" dirty="0" err="1"/>
              <a:t>stran</a:t>
            </a:r>
            <a:r>
              <a:rPr lang="en-US" dirty="0"/>
              <a:t>, </a:t>
            </a:r>
            <a:r>
              <a:rPr lang="en-US" dirty="0" err="1"/>
              <a:t>ipd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5149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5EDD5-9E7F-0941-BE0E-8F18C4782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6920A-2765-8A4E-8C98-6F97F0C87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6600" y="1089025"/>
            <a:ext cx="5413375" cy="5373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D01BBB-45A1-084B-9D93-2751BCCAC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962FFD-9DB9-6D41-9688-3B8426B0D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2241-24E5-184D-A878-E2FA8A97DAD1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52383-9B06-2244-A27A-CDC9975A1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C5143-134C-7646-9E75-B23E8C845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34E9-6863-4849-8A27-12D9CC203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2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228EF-6C1D-F146-805F-2061717F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9C1E1A-9BFE-B645-B6FA-A61D2EFEA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6600" y="1089025"/>
            <a:ext cx="5413375" cy="5373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A89E5-2592-3340-8BD8-278C37878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B3FB5-D17E-FA4B-BF21-7CC398FDE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2241-24E5-184D-A878-E2FA8A97DAD1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05555-C11C-CD49-B3B8-BF2B0EE24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1469F-FD9A-4F44-9C82-AD68DA6B8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34E9-6863-4849-8A27-12D9CC203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85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CA34C-F019-314E-A8CE-DFCDB277E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E93A25-3B30-C94E-9336-20AED25CC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C0D53-4A18-CF48-847F-5B046EBCC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2241-24E5-184D-A878-E2FA8A97DAD1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AF5B7-D9BE-8B47-A90E-C9B2311ED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97195-D994-A643-BD2F-F20BEA2E9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34E9-6863-4849-8A27-12D9CC203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41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F92544-E608-4F4C-B702-C1B12BC05B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3338" y="403225"/>
            <a:ext cx="2305050" cy="64087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B9C4F7-9F66-AB4D-BDE6-7197C4A6F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5925" cy="64087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A495B-B7B4-2C4A-8CD0-EC9A1F5A0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2241-24E5-184D-A878-E2FA8A97DAD1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6680A-DD1D-2B4A-B0C7-A893CE40D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CEB04-50E0-2B42-AA6D-F0C720366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34E9-6863-4849-8A27-12D9CC203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44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03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971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0366D-BBD8-764D-9C30-58E83F04B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A181AC-1889-6645-8079-766DC1BB6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2241-24E5-184D-A878-E2FA8A97DAD1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E0DC2F-8313-FA41-A9EF-4E801653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ED1D6E-B9EE-DA45-98A4-F1D8A4E7C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34E9-6863-4849-8A27-12D9CC203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2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C0892-5600-634D-9C0D-CCC37B60E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5200" y="1419225"/>
            <a:ext cx="7906300" cy="711200"/>
          </a:xfrm>
        </p:spPr>
        <p:txBody>
          <a:bodyPr lIns="0" tIns="0" rIns="0" bIns="0">
            <a:noAutofit/>
          </a:bodyPr>
          <a:lstStyle>
            <a:lvl1pPr>
              <a:defRPr sz="5650" b="0" i="1" baseline="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22C2F084-DA52-564A-830A-9A66C53FA267}"/>
              </a:ext>
            </a:extLst>
          </p:cNvPr>
          <p:cNvSpPr/>
          <p:nvPr userDrawn="1"/>
        </p:nvSpPr>
        <p:spPr>
          <a:xfrm>
            <a:off x="426512" y="6389077"/>
            <a:ext cx="760730" cy="760730"/>
          </a:xfrm>
          <a:custGeom>
            <a:avLst/>
            <a:gdLst/>
            <a:ahLst/>
            <a:cxnLst/>
            <a:rect l="l" t="t" r="r" b="b"/>
            <a:pathLst>
              <a:path w="760730" h="760729">
                <a:moveTo>
                  <a:pt x="381025" y="0"/>
                </a:moveTo>
                <a:lnTo>
                  <a:pt x="332482" y="2863"/>
                </a:lnTo>
                <a:lnTo>
                  <a:pt x="285950" y="11246"/>
                </a:lnTo>
                <a:lnTo>
                  <a:pt x="241754" y="24837"/>
                </a:lnTo>
                <a:lnTo>
                  <a:pt x="200221" y="43322"/>
                </a:lnTo>
                <a:lnTo>
                  <a:pt x="161676" y="66392"/>
                </a:lnTo>
                <a:lnTo>
                  <a:pt x="126445" y="93732"/>
                </a:lnTo>
                <a:lnTo>
                  <a:pt x="94853" y="125032"/>
                </a:lnTo>
                <a:lnTo>
                  <a:pt x="67228" y="159980"/>
                </a:lnTo>
                <a:lnTo>
                  <a:pt x="43895" y="198263"/>
                </a:lnTo>
                <a:lnTo>
                  <a:pt x="25180" y="239569"/>
                </a:lnTo>
                <a:lnTo>
                  <a:pt x="11408" y="283587"/>
                </a:lnTo>
                <a:lnTo>
                  <a:pt x="2906" y="330005"/>
                </a:lnTo>
                <a:lnTo>
                  <a:pt x="0" y="378510"/>
                </a:lnTo>
                <a:lnTo>
                  <a:pt x="3194" y="429650"/>
                </a:lnTo>
                <a:lnTo>
                  <a:pt x="12457" y="477987"/>
                </a:lnTo>
                <a:lnTo>
                  <a:pt x="27310" y="523296"/>
                </a:lnTo>
                <a:lnTo>
                  <a:pt x="47272" y="565354"/>
                </a:lnTo>
                <a:lnTo>
                  <a:pt x="71864" y="603936"/>
                </a:lnTo>
                <a:lnTo>
                  <a:pt x="100606" y="638818"/>
                </a:lnTo>
                <a:lnTo>
                  <a:pt x="133019" y="669777"/>
                </a:lnTo>
                <a:lnTo>
                  <a:pt x="168622" y="696587"/>
                </a:lnTo>
                <a:lnTo>
                  <a:pt x="206937" y="719026"/>
                </a:lnTo>
                <a:lnTo>
                  <a:pt x="247482" y="736868"/>
                </a:lnTo>
                <a:lnTo>
                  <a:pt x="289780" y="749891"/>
                </a:lnTo>
                <a:lnTo>
                  <a:pt x="333349" y="757868"/>
                </a:lnTo>
                <a:lnTo>
                  <a:pt x="377710" y="760577"/>
                </a:lnTo>
                <a:lnTo>
                  <a:pt x="420970" y="757746"/>
                </a:lnTo>
                <a:lnTo>
                  <a:pt x="463751" y="749421"/>
                </a:lnTo>
                <a:lnTo>
                  <a:pt x="505534" y="735856"/>
                </a:lnTo>
                <a:lnTo>
                  <a:pt x="515775" y="731139"/>
                </a:lnTo>
                <a:lnTo>
                  <a:pt x="377151" y="731139"/>
                </a:lnTo>
                <a:lnTo>
                  <a:pt x="337724" y="726547"/>
                </a:lnTo>
                <a:lnTo>
                  <a:pt x="300320" y="713253"/>
                </a:lnTo>
                <a:lnTo>
                  <a:pt x="265439" y="691979"/>
                </a:lnTo>
                <a:lnTo>
                  <a:pt x="233583" y="663447"/>
                </a:lnTo>
                <a:lnTo>
                  <a:pt x="205254" y="628380"/>
                </a:lnTo>
                <a:lnTo>
                  <a:pt x="180951" y="587499"/>
                </a:lnTo>
                <a:lnTo>
                  <a:pt x="161177" y="541527"/>
                </a:lnTo>
                <a:lnTo>
                  <a:pt x="146432" y="491187"/>
                </a:lnTo>
                <a:lnTo>
                  <a:pt x="137218" y="437200"/>
                </a:lnTo>
                <a:lnTo>
                  <a:pt x="134035" y="380288"/>
                </a:lnTo>
                <a:lnTo>
                  <a:pt x="137218" y="323386"/>
                </a:lnTo>
                <a:lnTo>
                  <a:pt x="146432" y="269404"/>
                </a:lnTo>
                <a:lnTo>
                  <a:pt x="161177" y="219066"/>
                </a:lnTo>
                <a:lnTo>
                  <a:pt x="180960" y="173080"/>
                </a:lnTo>
                <a:lnTo>
                  <a:pt x="205254" y="132211"/>
                </a:lnTo>
                <a:lnTo>
                  <a:pt x="233583" y="97141"/>
                </a:lnTo>
                <a:lnTo>
                  <a:pt x="265439" y="68605"/>
                </a:lnTo>
                <a:lnTo>
                  <a:pt x="300320" y="47328"/>
                </a:lnTo>
                <a:lnTo>
                  <a:pt x="337724" y="34031"/>
                </a:lnTo>
                <a:lnTo>
                  <a:pt x="377151" y="29438"/>
                </a:lnTo>
                <a:lnTo>
                  <a:pt x="527326" y="29438"/>
                </a:lnTo>
                <a:lnTo>
                  <a:pt x="520726" y="26352"/>
                </a:lnTo>
                <a:lnTo>
                  <a:pt x="476322" y="11958"/>
                </a:lnTo>
                <a:lnTo>
                  <a:pt x="429626" y="3051"/>
                </a:lnTo>
                <a:lnTo>
                  <a:pt x="381025" y="0"/>
                </a:lnTo>
                <a:close/>
              </a:path>
              <a:path w="760730" h="760729">
                <a:moveTo>
                  <a:pt x="608672" y="487680"/>
                </a:moveTo>
                <a:lnTo>
                  <a:pt x="594150" y="538691"/>
                </a:lnTo>
                <a:lnTo>
                  <a:pt x="574481" y="585304"/>
                </a:lnTo>
                <a:lnTo>
                  <a:pt x="550180" y="626778"/>
                </a:lnTo>
                <a:lnTo>
                  <a:pt x="521758" y="662373"/>
                </a:lnTo>
                <a:lnTo>
                  <a:pt x="489731" y="691347"/>
                </a:lnTo>
                <a:lnTo>
                  <a:pt x="454612" y="712959"/>
                </a:lnTo>
                <a:lnTo>
                  <a:pt x="416914" y="726470"/>
                </a:lnTo>
                <a:lnTo>
                  <a:pt x="377151" y="731139"/>
                </a:lnTo>
                <a:lnTo>
                  <a:pt x="515775" y="731139"/>
                </a:lnTo>
                <a:lnTo>
                  <a:pt x="584033" y="694021"/>
                </a:lnTo>
                <a:lnTo>
                  <a:pt x="619711" y="666258"/>
                </a:lnTo>
                <a:lnTo>
                  <a:pt x="652315" y="634269"/>
                </a:lnTo>
                <a:lnTo>
                  <a:pt x="681328" y="598308"/>
                </a:lnTo>
                <a:lnTo>
                  <a:pt x="706229" y="558628"/>
                </a:lnTo>
                <a:lnTo>
                  <a:pt x="726500" y="515483"/>
                </a:lnTo>
                <a:lnTo>
                  <a:pt x="730154" y="504278"/>
                </a:lnTo>
                <a:lnTo>
                  <a:pt x="628472" y="504278"/>
                </a:lnTo>
                <a:lnTo>
                  <a:pt x="620286" y="503096"/>
                </a:lnTo>
                <a:lnTo>
                  <a:pt x="614519" y="499741"/>
                </a:lnTo>
                <a:lnTo>
                  <a:pt x="610778" y="494506"/>
                </a:lnTo>
                <a:lnTo>
                  <a:pt x="608672" y="487680"/>
                </a:lnTo>
                <a:close/>
              </a:path>
              <a:path w="760730" h="760729">
                <a:moveTo>
                  <a:pt x="754215" y="358419"/>
                </a:moveTo>
                <a:lnTo>
                  <a:pt x="751395" y="365252"/>
                </a:lnTo>
                <a:lnTo>
                  <a:pt x="749007" y="372211"/>
                </a:lnTo>
                <a:lnTo>
                  <a:pt x="745845" y="379158"/>
                </a:lnTo>
                <a:lnTo>
                  <a:pt x="727352" y="414097"/>
                </a:lnTo>
                <a:lnTo>
                  <a:pt x="694230" y="460087"/>
                </a:lnTo>
                <a:lnTo>
                  <a:pt x="650724" y="497439"/>
                </a:lnTo>
                <a:lnTo>
                  <a:pt x="628472" y="504278"/>
                </a:lnTo>
                <a:lnTo>
                  <a:pt x="730154" y="504278"/>
                </a:lnTo>
                <a:lnTo>
                  <a:pt x="741621" y="469126"/>
                </a:lnTo>
                <a:lnTo>
                  <a:pt x="751075" y="419811"/>
                </a:lnTo>
                <a:lnTo>
                  <a:pt x="754341" y="367792"/>
                </a:lnTo>
                <a:lnTo>
                  <a:pt x="754215" y="358419"/>
                </a:lnTo>
                <a:close/>
              </a:path>
              <a:path w="760730" h="760729">
                <a:moveTo>
                  <a:pt x="720674" y="214198"/>
                </a:moveTo>
                <a:lnTo>
                  <a:pt x="718559" y="222951"/>
                </a:lnTo>
                <a:lnTo>
                  <a:pt x="716306" y="231482"/>
                </a:lnTo>
                <a:lnTo>
                  <a:pt x="714096" y="239569"/>
                </a:lnTo>
                <a:lnTo>
                  <a:pt x="712406" y="245872"/>
                </a:lnTo>
                <a:lnTo>
                  <a:pt x="663117" y="418172"/>
                </a:lnTo>
                <a:lnTo>
                  <a:pt x="661059" y="425264"/>
                </a:lnTo>
                <a:lnTo>
                  <a:pt x="659118" y="432501"/>
                </a:lnTo>
                <a:lnTo>
                  <a:pt x="657676" y="439743"/>
                </a:lnTo>
                <a:lnTo>
                  <a:pt x="657110" y="446849"/>
                </a:lnTo>
                <a:lnTo>
                  <a:pt x="657110" y="452513"/>
                </a:lnTo>
                <a:lnTo>
                  <a:pt x="658761" y="457365"/>
                </a:lnTo>
                <a:lnTo>
                  <a:pt x="662368" y="459143"/>
                </a:lnTo>
                <a:lnTo>
                  <a:pt x="681044" y="457676"/>
                </a:lnTo>
                <a:lnTo>
                  <a:pt x="704172" y="439059"/>
                </a:lnTo>
                <a:lnTo>
                  <a:pt x="728864" y="406395"/>
                </a:lnTo>
                <a:lnTo>
                  <a:pt x="752233" y="362788"/>
                </a:lnTo>
                <a:lnTo>
                  <a:pt x="754214" y="358419"/>
                </a:lnTo>
                <a:lnTo>
                  <a:pt x="751292" y="320295"/>
                </a:lnTo>
                <a:lnTo>
                  <a:pt x="744597" y="283443"/>
                </a:lnTo>
                <a:lnTo>
                  <a:pt x="734326" y="248017"/>
                </a:lnTo>
                <a:lnTo>
                  <a:pt x="720674" y="214198"/>
                </a:lnTo>
                <a:close/>
              </a:path>
              <a:path w="760730" h="760729">
                <a:moveTo>
                  <a:pt x="664464" y="208559"/>
                </a:moveTo>
                <a:lnTo>
                  <a:pt x="651353" y="210296"/>
                </a:lnTo>
                <a:lnTo>
                  <a:pt x="637395" y="220676"/>
                </a:lnTo>
                <a:lnTo>
                  <a:pt x="622164" y="237507"/>
                </a:lnTo>
                <a:lnTo>
                  <a:pt x="605231" y="258597"/>
                </a:lnTo>
                <a:lnTo>
                  <a:pt x="611681" y="287598"/>
                </a:lnTo>
                <a:lnTo>
                  <a:pt x="616399" y="317623"/>
                </a:lnTo>
                <a:lnTo>
                  <a:pt x="619295" y="348558"/>
                </a:lnTo>
                <a:lnTo>
                  <a:pt x="620225" y="378510"/>
                </a:lnTo>
                <a:lnTo>
                  <a:pt x="620160" y="390620"/>
                </a:lnTo>
                <a:lnTo>
                  <a:pt x="619966" y="397856"/>
                </a:lnTo>
                <a:lnTo>
                  <a:pt x="619584" y="406549"/>
                </a:lnTo>
                <a:lnTo>
                  <a:pt x="619061" y="415175"/>
                </a:lnTo>
                <a:lnTo>
                  <a:pt x="619823" y="412419"/>
                </a:lnTo>
                <a:lnTo>
                  <a:pt x="667105" y="245872"/>
                </a:lnTo>
                <a:lnTo>
                  <a:pt x="668451" y="240131"/>
                </a:lnTo>
                <a:lnTo>
                  <a:pt x="672452" y="227965"/>
                </a:lnTo>
                <a:lnTo>
                  <a:pt x="672452" y="215760"/>
                </a:lnTo>
                <a:lnTo>
                  <a:pt x="670928" y="210235"/>
                </a:lnTo>
                <a:lnTo>
                  <a:pt x="664464" y="208559"/>
                </a:lnTo>
                <a:close/>
              </a:path>
              <a:path w="760730" h="760729">
                <a:moveTo>
                  <a:pt x="527326" y="29438"/>
                </a:moveTo>
                <a:lnTo>
                  <a:pt x="377151" y="29438"/>
                </a:lnTo>
                <a:lnTo>
                  <a:pt x="420883" y="35101"/>
                </a:lnTo>
                <a:lnTo>
                  <a:pt x="462040" y="51426"/>
                </a:lnTo>
                <a:lnTo>
                  <a:pt x="499934" y="77418"/>
                </a:lnTo>
                <a:lnTo>
                  <a:pt x="533877" y="112083"/>
                </a:lnTo>
                <a:lnTo>
                  <a:pt x="563180" y="154426"/>
                </a:lnTo>
                <a:lnTo>
                  <a:pt x="587156" y="203451"/>
                </a:lnTo>
                <a:lnTo>
                  <a:pt x="605116" y="258165"/>
                </a:lnTo>
                <a:lnTo>
                  <a:pt x="609611" y="249986"/>
                </a:lnTo>
                <a:lnTo>
                  <a:pt x="638365" y="209156"/>
                </a:lnTo>
                <a:lnTo>
                  <a:pt x="679667" y="173080"/>
                </a:lnTo>
                <a:lnTo>
                  <a:pt x="694855" y="167678"/>
                </a:lnTo>
                <a:lnTo>
                  <a:pt x="667702" y="131397"/>
                </a:lnTo>
                <a:lnTo>
                  <a:pt x="636326" y="98755"/>
                </a:lnTo>
                <a:lnTo>
                  <a:pt x="601115" y="70120"/>
                </a:lnTo>
                <a:lnTo>
                  <a:pt x="562452" y="45862"/>
                </a:lnTo>
                <a:lnTo>
                  <a:pt x="527326" y="29438"/>
                </a:lnTo>
                <a:close/>
              </a:path>
              <a:path w="760730" h="760729">
                <a:moveTo>
                  <a:pt x="738568" y="51333"/>
                </a:moveTo>
                <a:lnTo>
                  <a:pt x="725116" y="55885"/>
                </a:lnTo>
                <a:lnTo>
                  <a:pt x="714343" y="67300"/>
                </a:lnTo>
                <a:lnTo>
                  <a:pt x="707189" y="82215"/>
                </a:lnTo>
                <a:lnTo>
                  <a:pt x="704596" y="97269"/>
                </a:lnTo>
                <a:lnTo>
                  <a:pt x="705858" y="107190"/>
                </a:lnTo>
                <a:lnTo>
                  <a:pt x="709683" y="115682"/>
                </a:lnTo>
                <a:lnTo>
                  <a:pt x="716131" y="121609"/>
                </a:lnTo>
                <a:lnTo>
                  <a:pt x="725258" y="123837"/>
                </a:lnTo>
                <a:lnTo>
                  <a:pt x="739479" y="119261"/>
                </a:lnTo>
                <a:lnTo>
                  <a:pt x="750644" y="107686"/>
                </a:lnTo>
                <a:lnTo>
                  <a:pt x="757939" y="92344"/>
                </a:lnTo>
                <a:lnTo>
                  <a:pt x="760552" y="76466"/>
                </a:lnTo>
                <a:lnTo>
                  <a:pt x="758992" y="66790"/>
                </a:lnTo>
                <a:lnTo>
                  <a:pt x="754560" y="58789"/>
                </a:lnTo>
                <a:lnTo>
                  <a:pt x="747629" y="53344"/>
                </a:lnTo>
                <a:lnTo>
                  <a:pt x="738568" y="51333"/>
                </a:lnTo>
                <a:close/>
              </a:path>
            </a:pathLst>
          </a:custGeom>
          <a:solidFill>
            <a:srgbClr val="8230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981E376-13A0-9B48-B0FF-F6C1A11BA39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55200" y="2318400"/>
            <a:ext cx="7753901" cy="479901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3200"/>
              </a:lnSpc>
              <a:buFontTx/>
              <a:buNone/>
              <a:defRPr sz="2200" baseline="0"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 sz="2200" baseline="0">
                <a:latin typeface="Georgia" panose="02040502050405020303" pitchFamily="18" charset="0"/>
              </a:defRPr>
            </a:lvl2pPr>
            <a:lvl3pPr marL="914400" indent="0">
              <a:buFontTx/>
              <a:buNone/>
              <a:defRPr sz="2200" baseline="0">
                <a:latin typeface="Georgia" panose="02040502050405020303" pitchFamily="18" charset="0"/>
              </a:defRPr>
            </a:lvl3pPr>
            <a:lvl4pPr marL="1371600" indent="0">
              <a:buFontTx/>
              <a:buNone/>
              <a:defRPr sz="2200" baseline="0">
                <a:latin typeface="Georgia" panose="02040502050405020303" pitchFamily="18" charset="0"/>
              </a:defRPr>
            </a:lvl4pPr>
            <a:lvl5pPr marL="1828800" indent="0">
              <a:buFontTx/>
              <a:buNone/>
              <a:defRPr sz="2200" baseline="0">
                <a:latin typeface="Georgia" panose="02040502050405020303" pitchFamily="18" charset="0"/>
              </a:defRPr>
            </a:lvl5pPr>
          </a:lstStyle>
          <a:p>
            <a:pPr marL="12700" marR="5080">
              <a:lnSpc>
                <a:spcPct val="119000"/>
              </a:lnSpc>
              <a:spcBef>
                <a:spcPts val="100"/>
              </a:spcBef>
            </a:pP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dolor sit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amet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,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consectetur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adipiscing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elit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, sed do </a:t>
            </a:r>
            <a:r>
              <a:rPr lang="en-US" sz="2200" spc="-10" dirty="0" err="1">
                <a:solidFill>
                  <a:srgbClr val="231F20"/>
                </a:solidFill>
                <a:latin typeface="Georgia"/>
                <a:cs typeface="Georgia"/>
              </a:rPr>
              <a:t>eiusmod</a:t>
            </a:r>
            <a:r>
              <a:rPr lang="en-US" sz="2200" spc="-10" dirty="0">
                <a:solidFill>
                  <a:srgbClr val="231F20"/>
                </a:solidFill>
                <a:latin typeface="Georgia"/>
                <a:cs typeface="Georgia"/>
              </a:rPr>
              <a:t> 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tempor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incididunt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ut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labore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et dolore magna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aliqua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. Ut </a:t>
            </a:r>
            <a:r>
              <a:rPr lang="en-US" sz="2200" spc="-10" dirty="0" err="1">
                <a:solidFill>
                  <a:srgbClr val="231F20"/>
                </a:solidFill>
                <a:latin typeface="Georgia"/>
                <a:cs typeface="Georgia"/>
              </a:rPr>
              <a:t>enim</a:t>
            </a:r>
            <a:r>
              <a:rPr lang="en-US" sz="2200" spc="-10" dirty="0">
                <a:solidFill>
                  <a:srgbClr val="231F20"/>
                </a:solidFill>
                <a:latin typeface="Georgia"/>
                <a:cs typeface="Georgia"/>
              </a:rPr>
              <a:t>  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ad minim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veniam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,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quis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nostrud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exercitation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ullamco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10" dirty="0" err="1">
                <a:solidFill>
                  <a:srgbClr val="231F20"/>
                </a:solidFill>
                <a:latin typeface="Georgia"/>
                <a:cs typeface="Georgia"/>
              </a:rPr>
              <a:t>laboris</a:t>
            </a:r>
            <a:r>
              <a:rPr lang="en-US" sz="2200" spc="-10" dirty="0">
                <a:solidFill>
                  <a:srgbClr val="231F20"/>
                </a:solidFill>
                <a:latin typeface="Georgia"/>
                <a:cs typeface="Georgia"/>
              </a:rPr>
              <a:t>  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nisi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ut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aliquip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ex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ea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commodo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consequat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. Duis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aute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irure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10" dirty="0">
                <a:solidFill>
                  <a:srgbClr val="231F20"/>
                </a:solidFill>
                <a:latin typeface="Georgia"/>
                <a:cs typeface="Georgia"/>
              </a:rPr>
              <a:t>dolor  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in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reprehenderit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in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voluptate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velit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esse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cillum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dolore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eu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10" dirty="0" err="1">
                <a:solidFill>
                  <a:srgbClr val="231F20"/>
                </a:solidFill>
                <a:latin typeface="Georgia"/>
                <a:cs typeface="Georgia"/>
              </a:rPr>
              <a:t>fugiat</a:t>
            </a:r>
            <a:r>
              <a:rPr lang="en-US" sz="2200" spc="-10" dirty="0">
                <a:solidFill>
                  <a:srgbClr val="231F20"/>
                </a:solidFill>
                <a:latin typeface="Georgia"/>
                <a:cs typeface="Georgia"/>
              </a:rPr>
              <a:t> 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nulla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10" dirty="0" err="1">
                <a:solidFill>
                  <a:srgbClr val="231F20"/>
                </a:solidFill>
                <a:latin typeface="Georgia"/>
                <a:cs typeface="Georgia"/>
              </a:rPr>
              <a:t>pariatur</a:t>
            </a:r>
            <a:r>
              <a:rPr lang="en-US" sz="2200" spc="-10" dirty="0">
                <a:solidFill>
                  <a:srgbClr val="231F20"/>
                </a:solidFill>
                <a:latin typeface="Georgia"/>
                <a:cs typeface="Georgia"/>
              </a:rPr>
              <a:t>.</a:t>
            </a:r>
            <a:endParaRPr lang="en-US" sz="22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n-US" sz="2700" dirty="0">
              <a:latin typeface="Times New Roman"/>
              <a:cs typeface="Times New Roman"/>
            </a:endParaRPr>
          </a:p>
          <a:p>
            <a:pPr marL="12700" marR="187325">
              <a:lnSpc>
                <a:spcPct val="119000"/>
              </a:lnSpc>
            </a:pP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Excepteur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sint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occaecat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cupidatat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non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proident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, sunt in </a:t>
            </a:r>
            <a:r>
              <a:rPr lang="en-US" sz="2200" spc="-10" dirty="0">
                <a:solidFill>
                  <a:srgbClr val="231F20"/>
                </a:solidFill>
                <a:latin typeface="Georgia"/>
                <a:cs typeface="Georgia"/>
              </a:rPr>
              <a:t>culpa  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qui </a:t>
            </a:r>
            <a:r>
              <a:rPr lang="en-US" sz="2200" spc="-30" dirty="0" err="1">
                <a:solidFill>
                  <a:srgbClr val="231F20"/>
                </a:solidFill>
                <a:latin typeface="Georgia"/>
                <a:cs typeface="Georgia"/>
              </a:rPr>
              <a:t>officia</a:t>
            </a:r>
            <a:r>
              <a:rPr lang="en-US" sz="2200" spc="-30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deserunt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mollit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anim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id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est</a:t>
            </a:r>
            <a:r>
              <a:rPr lang="en-US" sz="2200" spc="2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10" dirty="0" err="1">
                <a:solidFill>
                  <a:srgbClr val="231F20"/>
                </a:solidFill>
                <a:latin typeface="Georgia"/>
                <a:cs typeface="Georgia"/>
              </a:rPr>
              <a:t>laborum</a:t>
            </a:r>
            <a:r>
              <a:rPr lang="en-US" sz="2200" spc="-10" dirty="0">
                <a:solidFill>
                  <a:srgbClr val="231F20"/>
                </a:solidFill>
                <a:latin typeface="Georgia"/>
                <a:cs typeface="Georgia"/>
              </a:rPr>
              <a:t>.</a:t>
            </a:r>
            <a:endParaRPr lang="en-US" sz="22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3735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1DCC2D9-5BF6-F142-9BC9-BB839949DE70}"/>
              </a:ext>
            </a:extLst>
          </p:cNvPr>
          <p:cNvSpPr/>
          <p:nvPr userDrawn="1"/>
        </p:nvSpPr>
        <p:spPr>
          <a:xfrm>
            <a:off x="0" y="298450"/>
            <a:ext cx="5039995" cy="7264400"/>
          </a:xfrm>
          <a:custGeom>
            <a:avLst/>
            <a:gdLst/>
            <a:ahLst/>
            <a:cxnLst/>
            <a:rect l="l" t="t" r="r" b="b"/>
            <a:pathLst>
              <a:path w="5039995" h="7264400">
                <a:moveTo>
                  <a:pt x="4281659" y="0"/>
                </a:moveTo>
                <a:lnTo>
                  <a:pt x="4239358" y="1265"/>
                </a:lnTo>
                <a:lnTo>
                  <a:pt x="4197512" y="5015"/>
                </a:lnTo>
                <a:lnTo>
                  <a:pt x="4156142" y="11178"/>
                </a:lnTo>
                <a:lnTo>
                  <a:pt x="4115268" y="19681"/>
                </a:lnTo>
                <a:lnTo>
                  <a:pt x="4074909" y="30454"/>
                </a:lnTo>
                <a:lnTo>
                  <a:pt x="4035085" y="43424"/>
                </a:lnTo>
                <a:lnTo>
                  <a:pt x="3995816" y="58521"/>
                </a:lnTo>
                <a:lnTo>
                  <a:pt x="3957123" y="75673"/>
                </a:lnTo>
                <a:lnTo>
                  <a:pt x="3919025" y="94808"/>
                </a:lnTo>
                <a:lnTo>
                  <a:pt x="3881543" y="115855"/>
                </a:lnTo>
                <a:lnTo>
                  <a:pt x="3844695" y="138742"/>
                </a:lnTo>
                <a:lnTo>
                  <a:pt x="3808503" y="163398"/>
                </a:lnTo>
                <a:lnTo>
                  <a:pt x="3772986" y="189750"/>
                </a:lnTo>
                <a:lnTo>
                  <a:pt x="3738164" y="217729"/>
                </a:lnTo>
                <a:lnTo>
                  <a:pt x="3704057" y="247262"/>
                </a:lnTo>
                <a:lnTo>
                  <a:pt x="3670685" y="278277"/>
                </a:lnTo>
                <a:lnTo>
                  <a:pt x="3638067" y="310703"/>
                </a:lnTo>
                <a:lnTo>
                  <a:pt x="3606225" y="344469"/>
                </a:lnTo>
                <a:lnTo>
                  <a:pt x="3575178" y="379502"/>
                </a:lnTo>
                <a:lnTo>
                  <a:pt x="3544946" y="415732"/>
                </a:lnTo>
                <a:lnTo>
                  <a:pt x="3515548" y="453088"/>
                </a:lnTo>
                <a:lnTo>
                  <a:pt x="3487006" y="491496"/>
                </a:lnTo>
                <a:lnTo>
                  <a:pt x="3459338" y="530886"/>
                </a:lnTo>
                <a:lnTo>
                  <a:pt x="3432565" y="571187"/>
                </a:lnTo>
                <a:lnTo>
                  <a:pt x="3406706" y="612326"/>
                </a:lnTo>
                <a:lnTo>
                  <a:pt x="3381783" y="654233"/>
                </a:lnTo>
                <a:lnTo>
                  <a:pt x="3357813" y="696835"/>
                </a:lnTo>
                <a:lnTo>
                  <a:pt x="3334819" y="740061"/>
                </a:lnTo>
                <a:lnTo>
                  <a:pt x="3312819" y="783840"/>
                </a:lnTo>
                <a:lnTo>
                  <a:pt x="3291834" y="828101"/>
                </a:lnTo>
                <a:lnTo>
                  <a:pt x="3271883" y="872770"/>
                </a:lnTo>
                <a:lnTo>
                  <a:pt x="3252986" y="917778"/>
                </a:lnTo>
                <a:lnTo>
                  <a:pt x="3235164" y="963053"/>
                </a:lnTo>
                <a:lnTo>
                  <a:pt x="3218437" y="1008522"/>
                </a:lnTo>
                <a:lnTo>
                  <a:pt x="3202823" y="1054115"/>
                </a:lnTo>
                <a:lnTo>
                  <a:pt x="3188344" y="1099759"/>
                </a:lnTo>
                <a:lnTo>
                  <a:pt x="3175020" y="1145384"/>
                </a:lnTo>
                <a:lnTo>
                  <a:pt x="3162869" y="1190918"/>
                </a:lnTo>
                <a:lnTo>
                  <a:pt x="3151913" y="1236290"/>
                </a:lnTo>
                <a:lnTo>
                  <a:pt x="3142171" y="1281427"/>
                </a:lnTo>
                <a:lnTo>
                  <a:pt x="3133663" y="1326258"/>
                </a:lnTo>
                <a:lnTo>
                  <a:pt x="3126410" y="1370712"/>
                </a:lnTo>
                <a:lnTo>
                  <a:pt x="3120430" y="1414717"/>
                </a:lnTo>
                <a:lnTo>
                  <a:pt x="3115745" y="1458202"/>
                </a:lnTo>
                <a:lnTo>
                  <a:pt x="3112373" y="1501095"/>
                </a:lnTo>
                <a:lnTo>
                  <a:pt x="3110335" y="1543325"/>
                </a:lnTo>
                <a:lnTo>
                  <a:pt x="3109652" y="1584820"/>
                </a:lnTo>
                <a:lnTo>
                  <a:pt x="3110474" y="1633501"/>
                </a:lnTo>
                <a:lnTo>
                  <a:pt x="3112945" y="1681886"/>
                </a:lnTo>
                <a:lnTo>
                  <a:pt x="3117069" y="1729873"/>
                </a:lnTo>
                <a:lnTo>
                  <a:pt x="3122853" y="1777359"/>
                </a:lnTo>
                <a:lnTo>
                  <a:pt x="3130301" y="1824241"/>
                </a:lnTo>
                <a:lnTo>
                  <a:pt x="3139419" y="1870416"/>
                </a:lnTo>
                <a:lnTo>
                  <a:pt x="3150212" y="1915782"/>
                </a:lnTo>
                <a:lnTo>
                  <a:pt x="3162685" y="1960237"/>
                </a:lnTo>
                <a:lnTo>
                  <a:pt x="3176845" y="2003676"/>
                </a:lnTo>
                <a:lnTo>
                  <a:pt x="3192696" y="2045998"/>
                </a:lnTo>
                <a:lnTo>
                  <a:pt x="3210243" y="2087100"/>
                </a:lnTo>
                <a:lnTo>
                  <a:pt x="3229493" y="2126879"/>
                </a:lnTo>
                <a:lnTo>
                  <a:pt x="3250450" y="2165232"/>
                </a:lnTo>
                <a:lnTo>
                  <a:pt x="3273120" y="2202057"/>
                </a:lnTo>
                <a:lnTo>
                  <a:pt x="3297508" y="2237251"/>
                </a:lnTo>
                <a:lnTo>
                  <a:pt x="3323630" y="2270721"/>
                </a:lnTo>
                <a:lnTo>
                  <a:pt x="3351461" y="2302333"/>
                </a:lnTo>
                <a:lnTo>
                  <a:pt x="3381036" y="2332017"/>
                </a:lnTo>
                <a:lnTo>
                  <a:pt x="3412350" y="2359658"/>
                </a:lnTo>
                <a:lnTo>
                  <a:pt x="3445410" y="2385155"/>
                </a:lnTo>
                <a:lnTo>
                  <a:pt x="3480220" y="2408403"/>
                </a:lnTo>
                <a:lnTo>
                  <a:pt x="3516786" y="2429302"/>
                </a:lnTo>
                <a:lnTo>
                  <a:pt x="3555114" y="2447747"/>
                </a:lnTo>
                <a:lnTo>
                  <a:pt x="3595208" y="2463637"/>
                </a:lnTo>
                <a:lnTo>
                  <a:pt x="3637073" y="2476868"/>
                </a:lnTo>
                <a:lnTo>
                  <a:pt x="3680716" y="2487337"/>
                </a:lnTo>
                <a:lnTo>
                  <a:pt x="3726142" y="2494943"/>
                </a:lnTo>
                <a:lnTo>
                  <a:pt x="3773356" y="2499581"/>
                </a:lnTo>
                <a:lnTo>
                  <a:pt x="3822363" y="2501150"/>
                </a:lnTo>
                <a:lnTo>
                  <a:pt x="3865702" y="2499985"/>
                </a:lnTo>
                <a:lnTo>
                  <a:pt x="3908509" y="2496528"/>
                </a:lnTo>
                <a:lnTo>
                  <a:pt x="3950769" y="2490842"/>
                </a:lnTo>
                <a:lnTo>
                  <a:pt x="3992467" y="2482986"/>
                </a:lnTo>
                <a:lnTo>
                  <a:pt x="4033588" y="2473021"/>
                </a:lnTo>
                <a:lnTo>
                  <a:pt x="4074116" y="2461008"/>
                </a:lnTo>
                <a:lnTo>
                  <a:pt x="4114036" y="2447007"/>
                </a:lnTo>
                <a:lnTo>
                  <a:pt x="4153333" y="2431079"/>
                </a:lnTo>
                <a:lnTo>
                  <a:pt x="4191992" y="2413285"/>
                </a:lnTo>
                <a:lnTo>
                  <a:pt x="4229997" y="2393685"/>
                </a:lnTo>
                <a:lnTo>
                  <a:pt x="4267333" y="2372340"/>
                </a:lnTo>
                <a:lnTo>
                  <a:pt x="4303985" y="2349311"/>
                </a:lnTo>
                <a:lnTo>
                  <a:pt x="4339938" y="2324657"/>
                </a:lnTo>
                <a:lnTo>
                  <a:pt x="4375176" y="2298441"/>
                </a:lnTo>
                <a:lnTo>
                  <a:pt x="4409698" y="2270710"/>
                </a:lnTo>
                <a:lnTo>
                  <a:pt x="4443448" y="2241560"/>
                </a:lnTo>
                <a:lnTo>
                  <a:pt x="4476452" y="2211017"/>
                </a:lnTo>
                <a:lnTo>
                  <a:pt x="4508679" y="2179154"/>
                </a:lnTo>
                <a:lnTo>
                  <a:pt x="4540116" y="2146030"/>
                </a:lnTo>
                <a:lnTo>
                  <a:pt x="4570747" y="2111707"/>
                </a:lnTo>
                <a:lnTo>
                  <a:pt x="4600557" y="2076245"/>
                </a:lnTo>
                <a:lnTo>
                  <a:pt x="4629530" y="2039705"/>
                </a:lnTo>
                <a:lnTo>
                  <a:pt x="4657652" y="2002147"/>
                </a:lnTo>
                <a:lnTo>
                  <a:pt x="4684907" y="1963632"/>
                </a:lnTo>
                <a:lnTo>
                  <a:pt x="4711279" y="1924221"/>
                </a:lnTo>
                <a:lnTo>
                  <a:pt x="4736754" y="1883973"/>
                </a:lnTo>
                <a:lnTo>
                  <a:pt x="4761317" y="1842951"/>
                </a:lnTo>
                <a:lnTo>
                  <a:pt x="4784952" y="1801214"/>
                </a:lnTo>
                <a:lnTo>
                  <a:pt x="4807643" y="1758824"/>
                </a:lnTo>
                <a:lnTo>
                  <a:pt x="4829376" y="1715840"/>
                </a:lnTo>
                <a:lnTo>
                  <a:pt x="4850136" y="1672323"/>
                </a:lnTo>
                <a:lnTo>
                  <a:pt x="4869906" y="1628335"/>
                </a:lnTo>
                <a:lnTo>
                  <a:pt x="4888673" y="1583935"/>
                </a:lnTo>
                <a:lnTo>
                  <a:pt x="4906420" y="1539184"/>
                </a:lnTo>
                <a:lnTo>
                  <a:pt x="4923133" y="1494143"/>
                </a:lnTo>
                <a:lnTo>
                  <a:pt x="4938796" y="1448872"/>
                </a:lnTo>
                <a:lnTo>
                  <a:pt x="4953394" y="1403433"/>
                </a:lnTo>
                <a:lnTo>
                  <a:pt x="4966912" y="1357886"/>
                </a:lnTo>
                <a:lnTo>
                  <a:pt x="4979334" y="1312290"/>
                </a:lnTo>
                <a:lnTo>
                  <a:pt x="4990645" y="1266708"/>
                </a:lnTo>
                <a:lnTo>
                  <a:pt x="5000831" y="1221199"/>
                </a:lnTo>
                <a:lnTo>
                  <a:pt x="5009875" y="1175825"/>
                </a:lnTo>
                <a:lnTo>
                  <a:pt x="5017763" y="1130645"/>
                </a:lnTo>
                <a:lnTo>
                  <a:pt x="5024479" y="1085721"/>
                </a:lnTo>
                <a:lnTo>
                  <a:pt x="5030008" y="1041113"/>
                </a:lnTo>
                <a:lnTo>
                  <a:pt x="5034335" y="996881"/>
                </a:lnTo>
                <a:lnTo>
                  <a:pt x="5037444" y="953087"/>
                </a:lnTo>
                <a:lnTo>
                  <a:pt x="5039321" y="909791"/>
                </a:lnTo>
                <a:lnTo>
                  <a:pt x="5039950" y="867054"/>
                </a:lnTo>
                <a:lnTo>
                  <a:pt x="5038815" y="816985"/>
                </a:lnTo>
                <a:lnTo>
                  <a:pt x="5035436" y="767565"/>
                </a:lnTo>
                <a:lnTo>
                  <a:pt x="5029849" y="718880"/>
                </a:lnTo>
                <a:lnTo>
                  <a:pt x="5022091" y="671020"/>
                </a:lnTo>
                <a:lnTo>
                  <a:pt x="5012201" y="624073"/>
                </a:lnTo>
                <a:lnTo>
                  <a:pt x="5000215" y="578128"/>
                </a:lnTo>
                <a:lnTo>
                  <a:pt x="4986170" y="533273"/>
                </a:lnTo>
                <a:lnTo>
                  <a:pt x="4970104" y="489597"/>
                </a:lnTo>
                <a:lnTo>
                  <a:pt x="4952054" y="447189"/>
                </a:lnTo>
                <a:lnTo>
                  <a:pt x="4932057" y="406137"/>
                </a:lnTo>
                <a:lnTo>
                  <a:pt x="4910150" y="366529"/>
                </a:lnTo>
                <a:lnTo>
                  <a:pt x="4886371" y="328454"/>
                </a:lnTo>
                <a:lnTo>
                  <a:pt x="4860757" y="292000"/>
                </a:lnTo>
                <a:lnTo>
                  <a:pt x="4833345" y="257257"/>
                </a:lnTo>
                <a:lnTo>
                  <a:pt x="4804172" y="224312"/>
                </a:lnTo>
                <a:lnTo>
                  <a:pt x="4773277" y="193255"/>
                </a:lnTo>
                <a:lnTo>
                  <a:pt x="4740695" y="164174"/>
                </a:lnTo>
                <a:lnTo>
                  <a:pt x="4706464" y="137156"/>
                </a:lnTo>
                <a:lnTo>
                  <a:pt x="4670621" y="112292"/>
                </a:lnTo>
                <a:lnTo>
                  <a:pt x="4633204" y="89669"/>
                </a:lnTo>
                <a:lnTo>
                  <a:pt x="4594250" y="69376"/>
                </a:lnTo>
                <a:lnTo>
                  <a:pt x="4553796" y="51501"/>
                </a:lnTo>
                <a:lnTo>
                  <a:pt x="4511879" y="36133"/>
                </a:lnTo>
                <a:lnTo>
                  <a:pt x="4468537" y="23361"/>
                </a:lnTo>
                <a:lnTo>
                  <a:pt x="4423806" y="13273"/>
                </a:lnTo>
                <a:lnTo>
                  <a:pt x="4377725" y="5958"/>
                </a:lnTo>
                <a:lnTo>
                  <a:pt x="4330330" y="1504"/>
                </a:lnTo>
                <a:lnTo>
                  <a:pt x="4281659" y="0"/>
                </a:lnTo>
                <a:close/>
              </a:path>
              <a:path w="5039995" h="7264400">
                <a:moveTo>
                  <a:pt x="1574326" y="5406172"/>
                </a:moveTo>
                <a:lnTo>
                  <a:pt x="1513330" y="5410424"/>
                </a:lnTo>
                <a:lnTo>
                  <a:pt x="1451943" y="5420886"/>
                </a:lnTo>
                <a:lnTo>
                  <a:pt x="1390126" y="5437372"/>
                </a:lnTo>
                <a:lnTo>
                  <a:pt x="1327843" y="5459693"/>
                </a:lnTo>
                <a:lnTo>
                  <a:pt x="1265058" y="5487659"/>
                </a:lnTo>
                <a:lnTo>
                  <a:pt x="1201732" y="5521084"/>
                </a:lnTo>
                <a:lnTo>
                  <a:pt x="1137830" y="5559777"/>
                </a:lnTo>
                <a:lnTo>
                  <a:pt x="1105651" y="5581041"/>
                </a:lnTo>
                <a:lnTo>
                  <a:pt x="1073314" y="5603552"/>
                </a:lnTo>
                <a:lnTo>
                  <a:pt x="1040814" y="5627286"/>
                </a:lnTo>
                <a:lnTo>
                  <a:pt x="1008147" y="5652219"/>
                </a:lnTo>
                <a:lnTo>
                  <a:pt x="975309" y="5678329"/>
                </a:lnTo>
                <a:lnTo>
                  <a:pt x="942294" y="5705591"/>
                </a:lnTo>
                <a:lnTo>
                  <a:pt x="909098" y="5733982"/>
                </a:lnTo>
                <a:lnTo>
                  <a:pt x="875716" y="5763478"/>
                </a:lnTo>
                <a:lnTo>
                  <a:pt x="842144" y="5794057"/>
                </a:lnTo>
                <a:lnTo>
                  <a:pt x="808377" y="5825693"/>
                </a:lnTo>
                <a:lnTo>
                  <a:pt x="774411" y="5858365"/>
                </a:lnTo>
                <a:lnTo>
                  <a:pt x="740240" y="5892047"/>
                </a:lnTo>
                <a:lnTo>
                  <a:pt x="705861" y="5926718"/>
                </a:lnTo>
                <a:lnTo>
                  <a:pt x="671269" y="5962352"/>
                </a:lnTo>
                <a:lnTo>
                  <a:pt x="636458" y="5998927"/>
                </a:lnTo>
                <a:lnTo>
                  <a:pt x="601426" y="6036419"/>
                </a:lnTo>
                <a:lnTo>
                  <a:pt x="566166" y="6074804"/>
                </a:lnTo>
                <a:lnTo>
                  <a:pt x="530674" y="6114060"/>
                </a:lnTo>
                <a:lnTo>
                  <a:pt x="494946" y="6154162"/>
                </a:lnTo>
                <a:lnTo>
                  <a:pt x="458977" y="6195086"/>
                </a:lnTo>
                <a:lnTo>
                  <a:pt x="422762" y="6236810"/>
                </a:lnTo>
                <a:lnTo>
                  <a:pt x="386297" y="6279310"/>
                </a:lnTo>
                <a:lnTo>
                  <a:pt x="349578" y="6322562"/>
                </a:lnTo>
                <a:lnTo>
                  <a:pt x="312599" y="6366543"/>
                </a:lnTo>
                <a:lnTo>
                  <a:pt x="275356" y="6411228"/>
                </a:lnTo>
                <a:lnTo>
                  <a:pt x="200059" y="6502621"/>
                </a:lnTo>
                <a:lnTo>
                  <a:pt x="123651" y="6596551"/>
                </a:lnTo>
                <a:lnTo>
                  <a:pt x="0" y="6750401"/>
                </a:lnTo>
                <a:lnTo>
                  <a:pt x="0" y="7263790"/>
                </a:lnTo>
                <a:lnTo>
                  <a:pt x="1659330" y="7263790"/>
                </a:lnTo>
                <a:lnTo>
                  <a:pt x="1816233" y="6711048"/>
                </a:lnTo>
                <a:lnTo>
                  <a:pt x="1825331" y="6673927"/>
                </a:lnTo>
                <a:lnTo>
                  <a:pt x="1836052" y="6632702"/>
                </a:lnTo>
                <a:lnTo>
                  <a:pt x="1848115" y="6587886"/>
                </a:lnTo>
                <a:lnTo>
                  <a:pt x="1861238" y="6539989"/>
                </a:lnTo>
                <a:lnTo>
                  <a:pt x="1875143" y="6489520"/>
                </a:lnTo>
                <a:lnTo>
                  <a:pt x="1889547" y="6436993"/>
                </a:lnTo>
                <a:lnTo>
                  <a:pt x="1904171" y="6382916"/>
                </a:lnTo>
                <a:lnTo>
                  <a:pt x="1918733" y="6327801"/>
                </a:lnTo>
                <a:lnTo>
                  <a:pt x="1932954" y="6272159"/>
                </a:lnTo>
                <a:lnTo>
                  <a:pt x="1946553" y="6216500"/>
                </a:lnTo>
                <a:lnTo>
                  <a:pt x="1959248" y="6161335"/>
                </a:lnTo>
                <a:lnTo>
                  <a:pt x="1970761" y="6107176"/>
                </a:lnTo>
                <a:lnTo>
                  <a:pt x="1980809" y="6054532"/>
                </a:lnTo>
                <a:lnTo>
                  <a:pt x="1989113" y="6003915"/>
                </a:lnTo>
                <a:lnTo>
                  <a:pt x="1995392" y="5955835"/>
                </a:lnTo>
                <a:lnTo>
                  <a:pt x="1999365" y="5910803"/>
                </a:lnTo>
                <a:lnTo>
                  <a:pt x="2000751" y="5869330"/>
                </a:lnTo>
                <a:lnTo>
                  <a:pt x="1999585" y="5820321"/>
                </a:lnTo>
                <a:lnTo>
                  <a:pt x="1995815" y="5772013"/>
                </a:lnTo>
                <a:lnTo>
                  <a:pt x="1989035" y="5724843"/>
                </a:lnTo>
                <a:lnTo>
                  <a:pt x="1978836" y="5679251"/>
                </a:lnTo>
                <a:lnTo>
                  <a:pt x="1964812" y="5635675"/>
                </a:lnTo>
                <a:lnTo>
                  <a:pt x="1946556" y="5594554"/>
                </a:lnTo>
                <a:lnTo>
                  <a:pt x="1923660" y="5556327"/>
                </a:lnTo>
                <a:lnTo>
                  <a:pt x="1895718" y="5521433"/>
                </a:lnTo>
                <a:lnTo>
                  <a:pt x="1862321" y="5490309"/>
                </a:lnTo>
                <a:lnTo>
                  <a:pt x="1823064" y="5463396"/>
                </a:lnTo>
                <a:lnTo>
                  <a:pt x="1777539" y="5441131"/>
                </a:lnTo>
                <a:lnTo>
                  <a:pt x="1725339" y="5423954"/>
                </a:lnTo>
                <a:lnTo>
                  <a:pt x="1665163" y="5411853"/>
                </a:lnTo>
                <a:lnTo>
                  <a:pt x="1604688" y="5406434"/>
                </a:lnTo>
                <a:lnTo>
                  <a:pt x="1574326" y="5406172"/>
                </a:lnTo>
                <a:close/>
              </a:path>
              <a:path w="5039995" h="7264400">
                <a:moveTo>
                  <a:pt x="0" y="993817"/>
                </a:moveTo>
                <a:lnTo>
                  <a:pt x="0" y="6573114"/>
                </a:lnTo>
                <a:lnTo>
                  <a:pt x="3920" y="6566716"/>
                </a:lnTo>
                <a:lnTo>
                  <a:pt x="32828" y="6520004"/>
                </a:lnTo>
                <a:lnTo>
                  <a:pt x="62530" y="6472499"/>
                </a:lnTo>
                <a:lnTo>
                  <a:pt x="92980" y="6424307"/>
                </a:lnTo>
                <a:lnTo>
                  <a:pt x="124133" y="6375538"/>
                </a:lnTo>
                <a:lnTo>
                  <a:pt x="155944" y="6326298"/>
                </a:lnTo>
                <a:lnTo>
                  <a:pt x="188366" y="6276696"/>
                </a:lnTo>
                <a:lnTo>
                  <a:pt x="221355" y="6226838"/>
                </a:lnTo>
                <a:lnTo>
                  <a:pt x="254865" y="6176834"/>
                </a:lnTo>
                <a:lnTo>
                  <a:pt x="288850" y="6126789"/>
                </a:lnTo>
                <a:lnTo>
                  <a:pt x="323266" y="6076812"/>
                </a:lnTo>
                <a:lnTo>
                  <a:pt x="358066" y="6027012"/>
                </a:lnTo>
                <a:lnTo>
                  <a:pt x="393206" y="5977494"/>
                </a:lnTo>
                <a:lnTo>
                  <a:pt x="428640" y="5928368"/>
                </a:lnTo>
                <a:lnTo>
                  <a:pt x="464322" y="5879741"/>
                </a:lnTo>
                <a:lnTo>
                  <a:pt x="500208" y="5831720"/>
                </a:lnTo>
                <a:lnTo>
                  <a:pt x="536251" y="5784413"/>
                </a:lnTo>
                <a:lnTo>
                  <a:pt x="572406" y="5737928"/>
                </a:lnTo>
                <a:lnTo>
                  <a:pt x="608628" y="5692372"/>
                </a:lnTo>
                <a:lnTo>
                  <a:pt x="644872" y="5647854"/>
                </a:lnTo>
                <a:lnTo>
                  <a:pt x="681091" y="5604481"/>
                </a:lnTo>
                <a:lnTo>
                  <a:pt x="717241" y="5562360"/>
                </a:lnTo>
                <a:lnTo>
                  <a:pt x="753276" y="5521600"/>
                </a:lnTo>
                <a:lnTo>
                  <a:pt x="789151" y="5482308"/>
                </a:lnTo>
                <a:lnTo>
                  <a:pt x="824820" y="5444591"/>
                </a:lnTo>
                <a:lnTo>
                  <a:pt x="1128224" y="5129663"/>
                </a:lnTo>
                <a:lnTo>
                  <a:pt x="1240492" y="5015222"/>
                </a:lnTo>
                <a:lnTo>
                  <a:pt x="1315116" y="4940520"/>
                </a:lnTo>
                <a:lnTo>
                  <a:pt x="1352393" y="4903714"/>
                </a:lnTo>
                <a:lnTo>
                  <a:pt x="1389663" y="4867300"/>
                </a:lnTo>
                <a:lnTo>
                  <a:pt x="1426936" y="4831301"/>
                </a:lnTo>
                <a:lnTo>
                  <a:pt x="1464222" y="4795740"/>
                </a:lnTo>
                <a:lnTo>
                  <a:pt x="1501532" y="4760638"/>
                </a:lnTo>
                <a:lnTo>
                  <a:pt x="1538878" y="4726019"/>
                </a:lnTo>
                <a:lnTo>
                  <a:pt x="1576270" y="4691904"/>
                </a:lnTo>
                <a:lnTo>
                  <a:pt x="1613720" y="4658316"/>
                </a:lnTo>
                <a:lnTo>
                  <a:pt x="1651237" y="4625277"/>
                </a:lnTo>
                <a:lnTo>
                  <a:pt x="1688833" y="4592809"/>
                </a:lnTo>
                <a:lnTo>
                  <a:pt x="1726518" y="4560935"/>
                </a:lnTo>
                <a:lnTo>
                  <a:pt x="1764304" y="4529677"/>
                </a:lnTo>
                <a:lnTo>
                  <a:pt x="1802202" y="4499057"/>
                </a:lnTo>
                <a:lnTo>
                  <a:pt x="1840221" y="4469098"/>
                </a:lnTo>
                <a:lnTo>
                  <a:pt x="1878374" y="4439822"/>
                </a:lnTo>
                <a:lnTo>
                  <a:pt x="1916671" y="4411252"/>
                </a:lnTo>
                <a:lnTo>
                  <a:pt x="1955123" y="4383409"/>
                </a:lnTo>
                <a:lnTo>
                  <a:pt x="1993740" y="4356316"/>
                </a:lnTo>
                <a:lnTo>
                  <a:pt x="2032534" y="4329995"/>
                </a:lnTo>
                <a:lnTo>
                  <a:pt x="2071516" y="4304470"/>
                </a:lnTo>
                <a:lnTo>
                  <a:pt x="2110695" y="4279761"/>
                </a:lnTo>
                <a:lnTo>
                  <a:pt x="2150084" y="4255891"/>
                </a:lnTo>
                <a:lnTo>
                  <a:pt x="2189693" y="4232883"/>
                </a:lnTo>
                <a:lnTo>
                  <a:pt x="2229533" y="4210759"/>
                </a:lnTo>
                <a:lnTo>
                  <a:pt x="2269615" y="4189541"/>
                </a:lnTo>
                <a:lnTo>
                  <a:pt x="2309949" y="4169252"/>
                </a:lnTo>
                <a:lnTo>
                  <a:pt x="2350547" y="4149914"/>
                </a:lnTo>
                <a:lnTo>
                  <a:pt x="2391419" y="4131549"/>
                </a:lnTo>
                <a:lnTo>
                  <a:pt x="2432576" y="4114180"/>
                </a:lnTo>
                <a:lnTo>
                  <a:pt x="2474029" y="4097828"/>
                </a:lnTo>
                <a:lnTo>
                  <a:pt x="2515790" y="4082517"/>
                </a:lnTo>
                <a:lnTo>
                  <a:pt x="2557868" y="4068269"/>
                </a:lnTo>
                <a:lnTo>
                  <a:pt x="2600275" y="4055105"/>
                </a:lnTo>
                <a:lnTo>
                  <a:pt x="2643021" y="4043048"/>
                </a:lnTo>
                <a:lnTo>
                  <a:pt x="2686118" y="4032122"/>
                </a:lnTo>
                <a:lnTo>
                  <a:pt x="2729576" y="4022346"/>
                </a:lnTo>
                <a:lnTo>
                  <a:pt x="2773407" y="4013746"/>
                </a:lnTo>
                <a:lnTo>
                  <a:pt x="2738907" y="3961430"/>
                </a:lnTo>
                <a:lnTo>
                  <a:pt x="2704154" y="3909295"/>
                </a:lnTo>
                <a:lnTo>
                  <a:pt x="2669148" y="3857343"/>
                </a:lnTo>
                <a:lnTo>
                  <a:pt x="2633891" y="3805573"/>
                </a:lnTo>
                <a:lnTo>
                  <a:pt x="2598382" y="3753988"/>
                </a:lnTo>
                <a:lnTo>
                  <a:pt x="2562623" y="3702586"/>
                </a:lnTo>
                <a:lnTo>
                  <a:pt x="2526614" y="3651370"/>
                </a:lnTo>
                <a:lnTo>
                  <a:pt x="2490358" y="3600341"/>
                </a:lnTo>
                <a:lnTo>
                  <a:pt x="2453853" y="3549498"/>
                </a:lnTo>
                <a:lnTo>
                  <a:pt x="2417102" y="3498843"/>
                </a:lnTo>
                <a:lnTo>
                  <a:pt x="2380104" y="3448377"/>
                </a:lnTo>
                <a:lnTo>
                  <a:pt x="2342862" y="3398100"/>
                </a:lnTo>
                <a:lnTo>
                  <a:pt x="2305375" y="3348013"/>
                </a:lnTo>
                <a:lnTo>
                  <a:pt x="2267645" y="3298118"/>
                </a:lnTo>
                <a:lnTo>
                  <a:pt x="2229673" y="3248414"/>
                </a:lnTo>
                <a:lnTo>
                  <a:pt x="2191458" y="3198903"/>
                </a:lnTo>
                <a:lnTo>
                  <a:pt x="2153003" y="3149585"/>
                </a:lnTo>
                <a:lnTo>
                  <a:pt x="2114308" y="3100462"/>
                </a:lnTo>
                <a:lnTo>
                  <a:pt x="2075374" y="3051534"/>
                </a:lnTo>
                <a:lnTo>
                  <a:pt x="2036201" y="3002802"/>
                </a:lnTo>
                <a:lnTo>
                  <a:pt x="1996791" y="2954267"/>
                </a:lnTo>
                <a:lnTo>
                  <a:pt x="1957145" y="2905929"/>
                </a:lnTo>
                <a:lnTo>
                  <a:pt x="1917263" y="2857790"/>
                </a:lnTo>
                <a:lnTo>
                  <a:pt x="1877146" y="2809850"/>
                </a:lnTo>
                <a:lnTo>
                  <a:pt x="1836795" y="2762110"/>
                </a:lnTo>
                <a:lnTo>
                  <a:pt x="1796210" y="2714571"/>
                </a:lnTo>
                <a:lnTo>
                  <a:pt x="1755394" y="2667233"/>
                </a:lnTo>
                <a:lnTo>
                  <a:pt x="1714346" y="2620099"/>
                </a:lnTo>
                <a:lnTo>
                  <a:pt x="1673067" y="2573167"/>
                </a:lnTo>
                <a:lnTo>
                  <a:pt x="1631559" y="2526439"/>
                </a:lnTo>
                <a:lnTo>
                  <a:pt x="1589822" y="2479917"/>
                </a:lnTo>
                <a:lnTo>
                  <a:pt x="1547857" y="2433600"/>
                </a:lnTo>
                <a:lnTo>
                  <a:pt x="1505664" y="2387489"/>
                </a:lnTo>
                <a:lnTo>
                  <a:pt x="1463245" y="2341586"/>
                </a:lnTo>
                <a:lnTo>
                  <a:pt x="1420601" y="2295892"/>
                </a:lnTo>
                <a:lnTo>
                  <a:pt x="1377732" y="2250406"/>
                </a:lnTo>
                <a:lnTo>
                  <a:pt x="1334640" y="2205130"/>
                </a:lnTo>
                <a:lnTo>
                  <a:pt x="1291324" y="2160065"/>
                </a:lnTo>
                <a:lnTo>
                  <a:pt x="1247787" y="2115211"/>
                </a:lnTo>
                <a:lnTo>
                  <a:pt x="1160049" y="2026141"/>
                </a:lnTo>
                <a:lnTo>
                  <a:pt x="1071433" y="1937927"/>
                </a:lnTo>
                <a:lnTo>
                  <a:pt x="981946" y="1850575"/>
                </a:lnTo>
                <a:lnTo>
                  <a:pt x="891594" y="1764091"/>
                </a:lnTo>
                <a:lnTo>
                  <a:pt x="800385" y="1678483"/>
                </a:lnTo>
                <a:lnTo>
                  <a:pt x="708326" y="1593756"/>
                </a:lnTo>
                <a:lnTo>
                  <a:pt x="615422" y="1509918"/>
                </a:lnTo>
                <a:lnTo>
                  <a:pt x="521681" y="1426974"/>
                </a:lnTo>
                <a:lnTo>
                  <a:pt x="427111" y="1344932"/>
                </a:lnTo>
                <a:lnTo>
                  <a:pt x="331716" y="1263797"/>
                </a:lnTo>
                <a:lnTo>
                  <a:pt x="235506" y="1183577"/>
                </a:lnTo>
                <a:lnTo>
                  <a:pt x="138485" y="1104278"/>
                </a:lnTo>
                <a:lnTo>
                  <a:pt x="40661" y="1025906"/>
                </a:lnTo>
                <a:lnTo>
                  <a:pt x="0" y="993817"/>
                </a:lnTo>
                <a:close/>
              </a:path>
              <a:path w="5039995" h="7264400">
                <a:moveTo>
                  <a:pt x="3664312" y="5618492"/>
                </a:moveTo>
                <a:lnTo>
                  <a:pt x="3651807" y="5673196"/>
                </a:lnTo>
                <a:lnTo>
                  <a:pt x="3638908" y="5728112"/>
                </a:lnTo>
                <a:lnTo>
                  <a:pt x="3625666" y="5783137"/>
                </a:lnTo>
                <a:lnTo>
                  <a:pt x="3612133" y="5838166"/>
                </a:lnTo>
                <a:lnTo>
                  <a:pt x="3598363" y="5893096"/>
                </a:lnTo>
                <a:lnTo>
                  <a:pt x="3584408" y="5947824"/>
                </a:lnTo>
                <a:lnTo>
                  <a:pt x="3570321" y="6002244"/>
                </a:lnTo>
                <a:lnTo>
                  <a:pt x="3556154" y="6056253"/>
                </a:lnTo>
                <a:lnTo>
                  <a:pt x="3541959" y="6109747"/>
                </a:lnTo>
                <a:lnTo>
                  <a:pt x="3527790" y="6162623"/>
                </a:lnTo>
                <a:lnTo>
                  <a:pt x="3513699" y="6214776"/>
                </a:lnTo>
                <a:lnTo>
                  <a:pt x="3499738" y="6266103"/>
                </a:lnTo>
                <a:lnTo>
                  <a:pt x="3485961" y="6316499"/>
                </a:lnTo>
                <a:lnTo>
                  <a:pt x="3433734" y="6506700"/>
                </a:lnTo>
                <a:lnTo>
                  <a:pt x="3421660" y="6550885"/>
                </a:lnTo>
                <a:lnTo>
                  <a:pt x="3410086" y="6593517"/>
                </a:lnTo>
                <a:lnTo>
                  <a:pt x="3399062" y="6634490"/>
                </a:lnTo>
                <a:lnTo>
                  <a:pt x="3388642" y="6673702"/>
                </a:lnTo>
                <a:lnTo>
                  <a:pt x="3378879" y="6711048"/>
                </a:lnTo>
                <a:lnTo>
                  <a:pt x="3220790" y="7263790"/>
                </a:lnTo>
                <a:lnTo>
                  <a:pt x="4290188" y="7263790"/>
                </a:lnTo>
                <a:lnTo>
                  <a:pt x="4281259" y="7234231"/>
                </a:lnTo>
                <a:lnTo>
                  <a:pt x="4266664" y="7186601"/>
                </a:lnTo>
                <a:lnTo>
                  <a:pt x="4251886" y="7139053"/>
                </a:lnTo>
                <a:lnTo>
                  <a:pt x="4236926" y="7091588"/>
                </a:lnTo>
                <a:lnTo>
                  <a:pt x="4221783" y="7044206"/>
                </a:lnTo>
                <a:lnTo>
                  <a:pt x="4206459" y="6996907"/>
                </a:lnTo>
                <a:lnTo>
                  <a:pt x="4190954" y="6949691"/>
                </a:lnTo>
                <a:lnTo>
                  <a:pt x="4175268" y="6902560"/>
                </a:lnTo>
                <a:lnTo>
                  <a:pt x="4159401" y="6855513"/>
                </a:lnTo>
                <a:lnTo>
                  <a:pt x="4143355" y="6808551"/>
                </a:lnTo>
                <a:lnTo>
                  <a:pt x="4127128" y="6761673"/>
                </a:lnTo>
                <a:lnTo>
                  <a:pt x="4110723" y="6714882"/>
                </a:lnTo>
                <a:lnTo>
                  <a:pt x="4094139" y="6668176"/>
                </a:lnTo>
                <a:lnTo>
                  <a:pt x="4077377" y="6621556"/>
                </a:lnTo>
                <a:lnTo>
                  <a:pt x="4060437" y="6575023"/>
                </a:lnTo>
                <a:lnTo>
                  <a:pt x="4043319" y="6528577"/>
                </a:lnTo>
                <a:lnTo>
                  <a:pt x="4026024" y="6482218"/>
                </a:lnTo>
                <a:lnTo>
                  <a:pt x="4008552" y="6435947"/>
                </a:lnTo>
                <a:lnTo>
                  <a:pt x="3990904" y="6389764"/>
                </a:lnTo>
                <a:lnTo>
                  <a:pt x="3973080" y="6343669"/>
                </a:lnTo>
                <a:lnTo>
                  <a:pt x="3955081" y="6297664"/>
                </a:lnTo>
                <a:lnTo>
                  <a:pt x="3936907" y="6251747"/>
                </a:lnTo>
                <a:lnTo>
                  <a:pt x="3918558" y="6205920"/>
                </a:lnTo>
                <a:lnTo>
                  <a:pt x="3900034" y="6160184"/>
                </a:lnTo>
                <a:lnTo>
                  <a:pt x="3881337" y="6114537"/>
                </a:lnTo>
                <a:lnTo>
                  <a:pt x="3862467" y="6068981"/>
                </a:lnTo>
                <a:lnTo>
                  <a:pt x="3843423" y="6023516"/>
                </a:lnTo>
                <a:lnTo>
                  <a:pt x="3824207" y="5978143"/>
                </a:lnTo>
                <a:lnTo>
                  <a:pt x="3804818" y="5932861"/>
                </a:lnTo>
                <a:lnTo>
                  <a:pt x="3785258" y="5887672"/>
                </a:lnTo>
                <a:lnTo>
                  <a:pt x="3765526" y="5842575"/>
                </a:lnTo>
                <a:lnTo>
                  <a:pt x="3745624" y="5797571"/>
                </a:lnTo>
                <a:lnTo>
                  <a:pt x="3725551" y="5752660"/>
                </a:lnTo>
                <a:lnTo>
                  <a:pt x="3705307" y="5707844"/>
                </a:lnTo>
                <a:lnTo>
                  <a:pt x="3684894" y="5663121"/>
                </a:lnTo>
                <a:lnTo>
                  <a:pt x="3664312" y="5618492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99B2388E-05C1-D147-86D7-6A8ECA443599}"/>
              </a:ext>
            </a:extLst>
          </p:cNvPr>
          <p:cNvSpPr/>
          <p:nvPr userDrawn="1"/>
        </p:nvSpPr>
        <p:spPr>
          <a:xfrm>
            <a:off x="426512" y="6389077"/>
            <a:ext cx="760730" cy="760730"/>
          </a:xfrm>
          <a:custGeom>
            <a:avLst/>
            <a:gdLst/>
            <a:ahLst/>
            <a:cxnLst/>
            <a:rect l="l" t="t" r="r" b="b"/>
            <a:pathLst>
              <a:path w="760730" h="760729">
                <a:moveTo>
                  <a:pt x="381025" y="0"/>
                </a:moveTo>
                <a:lnTo>
                  <a:pt x="332482" y="2863"/>
                </a:lnTo>
                <a:lnTo>
                  <a:pt x="285950" y="11246"/>
                </a:lnTo>
                <a:lnTo>
                  <a:pt x="241754" y="24837"/>
                </a:lnTo>
                <a:lnTo>
                  <a:pt x="200221" y="43322"/>
                </a:lnTo>
                <a:lnTo>
                  <a:pt x="161676" y="66392"/>
                </a:lnTo>
                <a:lnTo>
                  <a:pt x="126445" y="93732"/>
                </a:lnTo>
                <a:lnTo>
                  <a:pt x="94853" y="125032"/>
                </a:lnTo>
                <a:lnTo>
                  <a:pt x="67228" y="159980"/>
                </a:lnTo>
                <a:lnTo>
                  <a:pt x="43895" y="198263"/>
                </a:lnTo>
                <a:lnTo>
                  <a:pt x="25180" y="239569"/>
                </a:lnTo>
                <a:lnTo>
                  <a:pt x="11408" y="283587"/>
                </a:lnTo>
                <a:lnTo>
                  <a:pt x="2906" y="330005"/>
                </a:lnTo>
                <a:lnTo>
                  <a:pt x="0" y="378510"/>
                </a:lnTo>
                <a:lnTo>
                  <a:pt x="3194" y="429650"/>
                </a:lnTo>
                <a:lnTo>
                  <a:pt x="12457" y="477987"/>
                </a:lnTo>
                <a:lnTo>
                  <a:pt x="27310" y="523296"/>
                </a:lnTo>
                <a:lnTo>
                  <a:pt x="47272" y="565354"/>
                </a:lnTo>
                <a:lnTo>
                  <a:pt x="71864" y="603936"/>
                </a:lnTo>
                <a:lnTo>
                  <a:pt x="100606" y="638818"/>
                </a:lnTo>
                <a:lnTo>
                  <a:pt x="133019" y="669777"/>
                </a:lnTo>
                <a:lnTo>
                  <a:pt x="168622" y="696587"/>
                </a:lnTo>
                <a:lnTo>
                  <a:pt x="206937" y="719026"/>
                </a:lnTo>
                <a:lnTo>
                  <a:pt x="247482" y="736868"/>
                </a:lnTo>
                <a:lnTo>
                  <a:pt x="289780" y="749891"/>
                </a:lnTo>
                <a:lnTo>
                  <a:pt x="333349" y="757868"/>
                </a:lnTo>
                <a:lnTo>
                  <a:pt x="377710" y="760577"/>
                </a:lnTo>
                <a:lnTo>
                  <a:pt x="420970" y="757746"/>
                </a:lnTo>
                <a:lnTo>
                  <a:pt x="463751" y="749421"/>
                </a:lnTo>
                <a:lnTo>
                  <a:pt x="505534" y="735856"/>
                </a:lnTo>
                <a:lnTo>
                  <a:pt x="515775" y="731139"/>
                </a:lnTo>
                <a:lnTo>
                  <a:pt x="377151" y="731139"/>
                </a:lnTo>
                <a:lnTo>
                  <a:pt x="337724" y="726547"/>
                </a:lnTo>
                <a:lnTo>
                  <a:pt x="300320" y="713253"/>
                </a:lnTo>
                <a:lnTo>
                  <a:pt x="265439" y="691979"/>
                </a:lnTo>
                <a:lnTo>
                  <a:pt x="233583" y="663447"/>
                </a:lnTo>
                <a:lnTo>
                  <a:pt x="205254" y="628380"/>
                </a:lnTo>
                <a:lnTo>
                  <a:pt x="180951" y="587499"/>
                </a:lnTo>
                <a:lnTo>
                  <a:pt x="161177" y="541527"/>
                </a:lnTo>
                <a:lnTo>
                  <a:pt x="146432" y="491187"/>
                </a:lnTo>
                <a:lnTo>
                  <a:pt x="137218" y="437200"/>
                </a:lnTo>
                <a:lnTo>
                  <a:pt x="134035" y="380288"/>
                </a:lnTo>
                <a:lnTo>
                  <a:pt x="137218" y="323386"/>
                </a:lnTo>
                <a:lnTo>
                  <a:pt x="146432" y="269404"/>
                </a:lnTo>
                <a:lnTo>
                  <a:pt x="161177" y="219066"/>
                </a:lnTo>
                <a:lnTo>
                  <a:pt x="180960" y="173080"/>
                </a:lnTo>
                <a:lnTo>
                  <a:pt x="205254" y="132211"/>
                </a:lnTo>
                <a:lnTo>
                  <a:pt x="233583" y="97141"/>
                </a:lnTo>
                <a:lnTo>
                  <a:pt x="265439" y="68605"/>
                </a:lnTo>
                <a:lnTo>
                  <a:pt x="300320" y="47328"/>
                </a:lnTo>
                <a:lnTo>
                  <a:pt x="337724" y="34031"/>
                </a:lnTo>
                <a:lnTo>
                  <a:pt x="377151" y="29438"/>
                </a:lnTo>
                <a:lnTo>
                  <a:pt x="527326" y="29438"/>
                </a:lnTo>
                <a:lnTo>
                  <a:pt x="520726" y="26352"/>
                </a:lnTo>
                <a:lnTo>
                  <a:pt x="476322" y="11958"/>
                </a:lnTo>
                <a:lnTo>
                  <a:pt x="429626" y="3051"/>
                </a:lnTo>
                <a:lnTo>
                  <a:pt x="381025" y="0"/>
                </a:lnTo>
                <a:close/>
              </a:path>
              <a:path w="760730" h="760729">
                <a:moveTo>
                  <a:pt x="608672" y="487680"/>
                </a:moveTo>
                <a:lnTo>
                  <a:pt x="594150" y="538691"/>
                </a:lnTo>
                <a:lnTo>
                  <a:pt x="574481" y="585304"/>
                </a:lnTo>
                <a:lnTo>
                  <a:pt x="550180" y="626778"/>
                </a:lnTo>
                <a:lnTo>
                  <a:pt x="521758" y="662373"/>
                </a:lnTo>
                <a:lnTo>
                  <a:pt x="489731" y="691347"/>
                </a:lnTo>
                <a:lnTo>
                  <a:pt x="454612" y="712959"/>
                </a:lnTo>
                <a:lnTo>
                  <a:pt x="416914" y="726470"/>
                </a:lnTo>
                <a:lnTo>
                  <a:pt x="377151" y="731139"/>
                </a:lnTo>
                <a:lnTo>
                  <a:pt x="515775" y="731139"/>
                </a:lnTo>
                <a:lnTo>
                  <a:pt x="584033" y="694021"/>
                </a:lnTo>
                <a:lnTo>
                  <a:pt x="619711" y="666258"/>
                </a:lnTo>
                <a:lnTo>
                  <a:pt x="652315" y="634269"/>
                </a:lnTo>
                <a:lnTo>
                  <a:pt x="681328" y="598308"/>
                </a:lnTo>
                <a:lnTo>
                  <a:pt x="706229" y="558628"/>
                </a:lnTo>
                <a:lnTo>
                  <a:pt x="726500" y="515483"/>
                </a:lnTo>
                <a:lnTo>
                  <a:pt x="730154" y="504278"/>
                </a:lnTo>
                <a:lnTo>
                  <a:pt x="628472" y="504278"/>
                </a:lnTo>
                <a:lnTo>
                  <a:pt x="620286" y="503096"/>
                </a:lnTo>
                <a:lnTo>
                  <a:pt x="614519" y="499741"/>
                </a:lnTo>
                <a:lnTo>
                  <a:pt x="610778" y="494506"/>
                </a:lnTo>
                <a:lnTo>
                  <a:pt x="608672" y="487680"/>
                </a:lnTo>
                <a:close/>
              </a:path>
              <a:path w="760730" h="760729">
                <a:moveTo>
                  <a:pt x="754215" y="358419"/>
                </a:moveTo>
                <a:lnTo>
                  <a:pt x="751395" y="365252"/>
                </a:lnTo>
                <a:lnTo>
                  <a:pt x="749007" y="372211"/>
                </a:lnTo>
                <a:lnTo>
                  <a:pt x="745845" y="379158"/>
                </a:lnTo>
                <a:lnTo>
                  <a:pt x="727352" y="414097"/>
                </a:lnTo>
                <a:lnTo>
                  <a:pt x="694230" y="460087"/>
                </a:lnTo>
                <a:lnTo>
                  <a:pt x="650724" y="497439"/>
                </a:lnTo>
                <a:lnTo>
                  <a:pt x="628472" y="504278"/>
                </a:lnTo>
                <a:lnTo>
                  <a:pt x="730154" y="504278"/>
                </a:lnTo>
                <a:lnTo>
                  <a:pt x="741621" y="469126"/>
                </a:lnTo>
                <a:lnTo>
                  <a:pt x="751075" y="419811"/>
                </a:lnTo>
                <a:lnTo>
                  <a:pt x="754341" y="367792"/>
                </a:lnTo>
                <a:lnTo>
                  <a:pt x="754215" y="358419"/>
                </a:lnTo>
                <a:close/>
              </a:path>
              <a:path w="760730" h="760729">
                <a:moveTo>
                  <a:pt x="720674" y="214198"/>
                </a:moveTo>
                <a:lnTo>
                  <a:pt x="718559" y="222951"/>
                </a:lnTo>
                <a:lnTo>
                  <a:pt x="716306" y="231482"/>
                </a:lnTo>
                <a:lnTo>
                  <a:pt x="714096" y="239569"/>
                </a:lnTo>
                <a:lnTo>
                  <a:pt x="712406" y="245872"/>
                </a:lnTo>
                <a:lnTo>
                  <a:pt x="663117" y="418172"/>
                </a:lnTo>
                <a:lnTo>
                  <a:pt x="661059" y="425264"/>
                </a:lnTo>
                <a:lnTo>
                  <a:pt x="659118" y="432501"/>
                </a:lnTo>
                <a:lnTo>
                  <a:pt x="657676" y="439743"/>
                </a:lnTo>
                <a:lnTo>
                  <a:pt x="657110" y="446849"/>
                </a:lnTo>
                <a:lnTo>
                  <a:pt x="657110" y="452513"/>
                </a:lnTo>
                <a:lnTo>
                  <a:pt x="658761" y="457365"/>
                </a:lnTo>
                <a:lnTo>
                  <a:pt x="662368" y="459143"/>
                </a:lnTo>
                <a:lnTo>
                  <a:pt x="681044" y="457676"/>
                </a:lnTo>
                <a:lnTo>
                  <a:pt x="704172" y="439059"/>
                </a:lnTo>
                <a:lnTo>
                  <a:pt x="728864" y="406395"/>
                </a:lnTo>
                <a:lnTo>
                  <a:pt x="752233" y="362788"/>
                </a:lnTo>
                <a:lnTo>
                  <a:pt x="754214" y="358419"/>
                </a:lnTo>
                <a:lnTo>
                  <a:pt x="751292" y="320295"/>
                </a:lnTo>
                <a:lnTo>
                  <a:pt x="744597" y="283443"/>
                </a:lnTo>
                <a:lnTo>
                  <a:pt x="734326" y="248017"/>
                </a:lnTo>
                <a:lnTo>
                  <a:pt x="720674" y="214198"/>
                </a:lnTo>
                <a:close/>
              </a:path>
              <a:path w="760730" h="760729">
                <a:moveTo>
                  <a:pt x="664464" y="208559"/>
                </a:moveTo>
                <a:lnTo>
                  <a:pt x="651353" y="210296"/>
                </a:lnTo>
                <a:lnTo>
                  <a:pt x="637395" y="220676"/>
                </a:lnTo>
                <a:lnTo>
                  <a:pt x="622164" y="237507"/>
                </a:lnTo>
                <a:lnTo>
                  <a:pt x="605231" y="258597"/>
                </a:lnTo>
                <a:lnTo>
                  <a:pt x="611681" y="287598"/>
                </a:lnTo>
                <a:lnTo>
                  <a:pt x="616399" y="317623"/>
                </a:lnTo>
                <a:lnTo>
                  <a:pt x="619295" y="348558"/>
                </a:lnTo>
                <a:lnTo>
                  <a:pt x="620225" y="378510"/>
                </a:lnTo>
                <a:lnTo>
                  <a:pt x="620160" y="390620"/>
                </a:lnTo>
                <a:lnTo>
                  <a:pt x="619966" y="397856"/>
                </a:lnTo>
                <a:lnTo>
                  <a:pt x="619584" y="406549"/>
                </a:lnTo>
                <a:lnTo>
                  <a:pt x="619061" y="415175"/>
                </a:lnTo>
                <a:lnTo>
                  <a:pt x="619823" y="412419"/>
                </a:lnTo>
                <a:lnTo>
                  <a:pt x="667105" y="245872"/>
                </a:lnTo>
                <a:lnTo>
                  <a:pt x="668451" y="240131"/>
                </a:lnTo>
                <a:lnTo>
                  <a:pt x="672452" y="227965"/>
                </a:lnTo>
                <a:lnTo>
                  <a:pt x="672452" y="215760"/>
                </a:lnTo>
                <a:lnTo>
                  <a:pt x="670928" y="210235"/>
                </a:lnTo>
                <a:lnTo>
                  <a:pt x="664464" y="208559"/>
                </a:lnTo>
                <a:close/>
              </a:path>
              <a:path w="760730" h="760729">
                <a:moveTo>
                  <a:pt x="527326" y="29438"/>
                </a:moveTo>
                <a:lnTo>
                  <a:pt x="377151" y="29438"/>
                </a:lnTo>
                <a:lnTo>
                  <a:pt x="420883" y="35101"/>
                </a:lnTo>
                <a:lnTo>
                  <a:pt x="462040" y="51426"/>
                </a:lnTo>
                <a:lnTo>
                  <a:pt x="499934" y="77418"/>
                </a:lnTo>
                <a:lnTo>
                  <a:pt x="533877" y="112083"/>
                </a:lnTo>
                <a:lnTo>
                  <a:pt x="563180" y="154426"/>
                </a:lnTo>
                <a:lnTo>
                  <a:pt x="587156" y="203451"/>
                </a:lnTo>
                <a:lnTo>
                  <a:pt x="605116" y="258165"/>
                </a:lnTo>
                <a:lnTo>
                  <a:pt x="609611" y="249986"/>
                </a:lnTo>
                <a:lnTo>
                  <a:pt x="638365" y="209156"/>
                </a:lnTo>
                <a:lnTo>
                  <a:pt x="679667" y="173080"/>
                </a:lnTo>
                <a:lnTo>
                  <a:pt x="694855" y="167678"/>
                </a:lnTo>
                <a:lnTo>
                  <a:pt x="667702" y="131397"/>
                </a:lnTo>
                <a:lnTo>
                  <a:pt x="636326" y="98755"/>
                </a:lnTo>
                <a:lnTo>
                  <a:pt x="601115" y="70120"/>
                </a:lnTo>
                <a:lnTo>
                  <a:pt x="562452" y="45862"/>
                </a:lnTo>
                <a:lnTo>
                  <a:pt x="527326" y="29438"/>
                </a:lnTo>
                <a:close/>
              </a:path>
              <a:path w="760730" h="760729">
                <a:moveTo>
                  <a:pt x="738568" y="51333"/>
                </a:moveTo>
                <a:lnTo>
                  <a:pt x="725116" y="55885"/>
                </a:lnTo>
                <a:lnTo>
                  <a:pt x="714343" y="67300"/>
                </a:lnTo>
                <a:lnTo>
                  <a:pt x="707189" y="82215"/>
                </a:lnTo>
                <a:lnTo>
                  <a:pt x="704596" y="97269"/>
                </a:lnTo>
                <a:lnTo>
                  <a:pt x="705858" y="107190"/>
                </a:lnTo>
                <a:lnTo>
                  <a:pt x="709683" y="115682"/>
                </a:lnTo>
                <a:lnTo>
                  <a:pt x="716131" y="121609"/>
                </a:lnTo>
                <a:lnTo>
                  <a:pt x="725258" y="123837"/>
                </a:lnTo>
                <a:lnTo>
                  <a:pt x="739479" y="119261"/>
                </a:lnTo>
                <a:lnTo>
                  <a:pt x="750644" y="107686"/>
                </a:lnTo>
                <a:lnTo>
                  <a:pt x="757939" y="92344"/>
                </a:lnTo>
                <a:lnTo>
                  <a:pt x="760552" y="76466"/>
                </a:lnTo>
                <a:lnTo>
                  <a:pt x="758992" y="66790"/>
                </a:lnTo>
                <a:lnTo>
                  <a:pt x="754560" y="58789"/>
                </a:lnTo>
                <a:lnTo>
                  <a:pt x="747629" y="53344"/>
                </a:lnTo>
                <a:lnTo>
                  <a:pt x="738568" y="51333"/>
                </a:lnTo>
                <a:close/>
              </a:path>
            </a:pathLst>
          </a:custGeom>
          <a:solidFill>
            <a:srgbClr val="8230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D1E077-F474-624B-9D4F-C99097B420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5200" y="1418400"/>
            <a:ext cx="7753900" cy="610425"/>
          </a:xfrm>
        </p:spPr>
        <p:txBody>
          <a:bodyPr lIns="0" tIns="0" rIns="0" bIns="0">
            <a:noAutofit/>
          </a:bodyPr>
          <a:lstStyle>
            <a:lvl1pPr>
              <a:defRPr sz="5650" i="1" baseline="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F6B8C9-54EF-9A46-AC93-4C75E6DA47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55200" y="2318400"/>
            <a:ext cx="7753901" cy="479901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3200"/>
              </a:lnSpc>
              <a:buFontTx/>
              <a:buNone/>
              <a:defRPr sz="2200" baseline="0"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 sz="2200" baseline="0">
                <a:latin typeface="Georgia" panose="02040502050405020303" pitchFamily="18" charset="0"/>
              </a:defRPr>
            </a:lvl2pPr>
            <a:lvl3pPr marL="914400" indent="0">
              <a:buFontTx/>
              <a:buNone/>
              <a:defRPr sz="2200" baseline="0">
                <a:latin typeface="Georgia" panose="02040502050405020303" pitchFamily="18" charset="0"/>
              </a:defRPr>
            </a:lvl3pPr>
            <a:lvl4pPr marL="1371600" indent="0">
              <a:buFontTx/>
              <a:buNone/>
              <a:defRPr sz="2200" baseline="0">
                <a:latin typeface="Georgia" panose="02040502050405020303" pitchFamily="18" charset="0"/>
              </a:defRPr>
            </a:lvl4pPr>
            <a:lvl5pPr marL="1828800" indent="0">
              <a:buFontTx/>
              <a:buNone/>
              <a:defRPr sz="2200" baseline="0">
                <a:latin typeface="Georgia" panose="02040502050405020303" pitchFamily="18" charset="0"/>
              </a:defRPr>
            </a:lvl5pPr>
          </a:lstStyle>
          <a:p>
            <a:pPr marL="12700" marR="5080">
              <a:lnSpc>
                <a:spcPct val="119000"/>
              </a:lnSpc>
              <a:spcBef>
                <a:spcPts val="100"/>
              </a:spcBef>
            </a:pP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dolor sit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amet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,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consectetur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adipiscing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elit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, sed do </a:t>
            </a:r>
            <a:r>
              <a:rPr lang="en-US" sz="2200" spc="-10" dirty="0" err="1">
                <a:solidFill>
                  <a:srgbClr val="231F20"/>
                </a:solidFill>
                <a:latin typeface="Georgia"/>
                <a:cs typeface="Georgia"/>
              </a:rPr>
              <a:t>eiusmod</a:t>
            </a:r>
            <a:r>
              <a:rPr lang="en-US" sz="2200" spc="-10" dirty="0">
                <a:solidFill>
                  <a:srgbClr val="231F20"/>
                </a:solidFill>
                <a:latin typeface="Georgia"/>
                <a:cs typeface="Georgia"/>
              </a:rPr>
              <a:t> 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tempor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incididunt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ut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labore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et dolore magna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aliqua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. Ut </a:t>
            </a:r>
            <a:r>
              <a:rPr lang="en-US" sz="2200" spc="-10" dirty="0" err="1">
                <a:solidFill>
                  <a:srgbClr val="231F20"/>
                </a:solidFill>
                <a:latin typeface="Georgia"/>
                <a:cs typeface="Georgia"/>
              </a:rPr>
              <a:t>enim</a:t>
            </a:r>
            <a:r>
              <a:rPr lang="en-US" sz="2200" spc="-10" dirty="0">
                <a:solidFill>
                  <a:srgbClr val="231F20"/>
                </a:solidFill>
                <a:latin typeface="Georgia"/>
                <a:cs typeface="Georgia"/>
              </a:rPr>
              <a:t>  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ad minim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veniam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,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quis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nostrud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exercitation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ullamco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10" dirty="0" err="1">
                <a:solidFill>
                  <a:srgbClr val="231F20"/>
                </a:solidFill>
                <a:latin typeface="Georgia"/>
                <a:cs typeface="Georgia"/>
              </a:rPr>
              <a:t>laboris</a:t>
            </a:r>
            <a:r>
              <a:rPr lang="en-US" sz="2200" spc="-10" dirty="0">
                <a:solidFill>
                  <a:srgbClr val="231F20"/>
                </a:solidFill>
                <a:latin typeface="Georgia"/>
                <a:cs typeface="Georgia"/>
              </a:rPr>
              <a:t>  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nisi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ut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aliquip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ex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ea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commodo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consequat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. Duis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aute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irure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10" dirty="0">
                <a:solidFill>
                  <a:srgbClr val="231F20"/>
                </a:solidFill>
                <a:latin typeface="Georgia"/>
                <a:cs typeface="Georgia"/>
              </a:rPr>
              <a:t>dolor  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in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reprehenderit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in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voluptate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velit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esse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cillum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dolore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eu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10" dirty="0" err="1">
                <a:solidFill>
                  <a:srgbClr val="231F20"/>
                </a:solidFill>
                <a:latin typeface="Georgia"/>
                <a:cs typeface="Georgia"/>
              </a:rPr>
              <a:t>fugiat</a:t>
            </a:r>
            <a:r>
              <a:rPr lang="en-US" sz="2200" spc="-10" dirty="0">
                <a:solidFill>
                  <a:srgbClr val="231F20"/>
                </a:solidFill>
                <a:latin typeface="Georgia"/>
                <a:cs typeface="Georgia"/>
              </a:rPr>
              <a:t> 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nulla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10" dirty="0" err="1">
                <a:solidFill>
                  <a:srgbClr val="231F20"/>
                </a:solidFill>
                <a:latin typeface="Georgia"/>
                <a:cs typeface="Georgia"/>
              </a:rPr>
              <a:t>pariatur</a:t>
            </a:r>
            <a:r>
              <a:rPr lang="en-US" sz="2200" spc="-10" dirty="0">
                <a:solidFill>
                  <a:srgbClr val="231F20"/>
                </a:solidFill>
                <a:latin typeface="Georgia"/>
                <a:cs typeface="Georgia"/>
              </a:rPr>
              <a:t>.</a:t>
            </a:r>
            <a:endParaRPr lang="en-US" sz="22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n-US" sz="2700" dirty="0">
              <a:latin typeface="Times New Roman"/>
              <a:cs typeface="Times New Roman"/>
            </a:endParaRPr>
          </a:p>
          <a:p>
            <a:pPr marL="12700" marR="187325">
              <a:lnSpc>
                <a:spcPct val="119000"/>
              </a:lnSpc>
            </a:pP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Excepteur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sint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occaecat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cupidatat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non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proident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, sunt in </a:t>
            </a:r>
            <a:r>
              <a:rPr lang="en-US" sz="2200" spc="-10" dirty="0">
                <a:solidFill>
                  <a:srgbClr val="231F20"/>
                </a:solidFill>
                <a:latin typeface="Georgia"/>
                <a:cs typeface="Georgia"/>
              </a:rPr>
              <a:t>culpa  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qui </a:t>
            </a:r>
            <a:r>
              <a:rPr lang="en-US" sz="2200" spc="-30" dirty="0" err="1">
                <a:solidFill>
                  <a:srgbClr val="231F20"/>
                </a:solidFill>
                <a:latin typeface="Georgia"/>
                <a:cs typeface="Georgia"/>
              </a:rPr>
              <a:t>officia</a:t>
            </a:r>
            <a:r>
              <a:rPr lang="en-US" sz="2200" spc="-30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deserunt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mollit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anim</a:t>
            </a:r>
            <a:r>
              <a:rPr lang="en-US" sz="2200" spc="-5" dirty="0">
                <a:solidFill>
                  <a:srgbClr val="231F20"/>
                </a:solidFill>
                <a:latin typeface="Georgia"/>
                <a:cs typeface="Georgia"/>
              </a:rPr>
              <a:t> id </a:t>
            </a:r>
            <a:r>
              <a:rPr lang="en-US" sz="2200" spc="-5" dirty="0" err="1">
                <a:solidFill>
                  <a:srgbClr val="231F20"/>
                </a:solidFill>
                <a:latin typeface="Georgia"/>
                <a:cs typeface="Georgia"/>
              </a:rPr>
              <a:t>est</a:t>
            </a:r>
            <a:r>
              <a:rPr lang="en-US" sz="2200" spc="25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en-US" sz="2200" spc="-10" dirty="0" err="1">
                <a:solidFill>
                  <a:srgbClr val="231F20"/>
                </a:solidFill>
                <a:latin typeface="Georgia"/>
                <a:cs typeface="Georgia"/>
              </a:rPr>
              <a:t>laborum</a:t>
            </a:r>
            <a:r>
              <a:rPr lang="en-US" sz="2200" spc="-10" dirty="0">
                <a:solidFill>
                  <a:srgbClr val="231F20"/>
                </a:solidFill>
                <a:latin typeface="Georgia"/>
                <a:cs typeface="Georgia"/>
              </a:rPr>
              <a:t>.</a:t>
            </a:r>
            <a:endParaRPr lang="en-US" sz="22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8585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BB07F-2D12-CE47-8E11-5154EC11A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DB7CF-FD55-5A42-849A-43343BD72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4495F-82D2-FE46-A225-C26D801B3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2241-24E5-184D-A878-E2FA8A97DAD1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401F7-C15B-BD43-B368-DA277DE46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17719-ADEE-B242-823E-E216FEFD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34E9-6863-4849-8A27-12D9CC203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11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C56DC-9297-2A41-A2B1-63C74132D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1885950"/>
            <a:ext cx="9221788" cy="3144838"/>
          </a:xfrm>
        </p:spPr>
        <p:txBody>
          <a:bodyPr anchor="b"/>
          <a:lstStyle>
            <a:lvl1pPr>
              <a:defRPr sz="6000" i="1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A6041-B4AE-4C46-8536-15F9B7972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50" y="5060950"/>
            <a:ext cx="9221788" cy="16541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72B41-6898-2D4C-B1AC-511FC7211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2241-24E5-184D-A878-E2FA8A97DAD1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1C0C2-3B4D-0146-9403-21481E82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ABDE5-9C23-8E4A-982C-34606CE9F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34E9-6863-4849-8A27-12D9CC203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67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C9310-766B-4141-9621-B972A270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D754E-DC05-BF4B-8387-F6FC268550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5487" cy="479901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02F762-B8F7-5E44-A993-511CC9244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2900" y="2012950"/>
            <a:ext cx="4535488" cy="479901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B3CBE-4A21-B148-B064-5177AEFB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2241-24E5-184D-A878-E2FA8A97DAD1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44ED7-2D15-794F-9D7D-3218EDB0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6D1A58-CA95-3D4B-B7F0-3CD395EA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34E9-6863-4849-8A27-12D9CC203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6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B48E1-A566-9743-A537-893E18A1E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403225"/>
            <a:ext cx="9223375" cy="1460500"/>
          </a:xfrm>
        </p:spPr>
        <p:txBody>
          <a:bodyPr/>
          <a:lstStyle>
            <a:lvl1pPr>
              <a:defRPr i="1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5DB93-7857-C54E-9204-BE57E1761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600" y="1854200"/>
            <a:ext cx="452437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3333E-9B23-8346-8317-F966420B3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600" y="2762250"/>
            <a:ext cx="4524375" cy="406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A01B0F-6C04-AC4B-AFAF-4734847A3E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3375" y="1854200"/>
            <a:ext cx="4546600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274D07-C79E-6048-84BF-7A550A297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3375" y="2762250"/>
            <a:ext cx="4546600" cy="406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EDE563-8451-C547-9A2C-DA5EADC26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2241-24E5-184D-A878-E2FA8A97DAD1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51B091-9C94-1B40-A950-C444022E9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C9E303-CA38-2A46-B194-904B62559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34E9-6863-4849-8A27-12D9CC203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08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E02E5-C20F-5347-B614-906C35F0A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 baseline="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166B3-8B85-B241-A453-08D375C19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2241-24E5-184D-A878-E2FA8A97DAD1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96D038-4679-5A4C-9D69-78AE0045D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BA8AA-94FC-6344-92C0-E0D1119DD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34E9-6863-4849-8A27-12D9CC203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0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4293BF-BF6B-994A-A4C6-35857A51C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2241-24E5-184D-A878-E2FA8A97DAD1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045430-8625-7A40-92D4-9DB36ECE5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AEBED-EA0D-9647-9261-F9635BD0D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34E9-6863-4849-8A27-12D9CC203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5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F16B54-55C7-CB4F-B5FD-72282516C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403225"/>
            <a:ext cx="9223375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C4474-DF0A-7041-B5C7-B30F6F65B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13" y="2012950"/>
            <a:ext cx="9223375" cy="479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11111-3AA2-C84C-87E0-843B324D8D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13" y="7010400"/>
            <a:ext cx="24066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253E2241-24E5-184D-A878-E2FA8A97DAD1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13260-912B-0C4E-BBA8-EA38BD8A2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713" y="7010400"/>
            <a:ext cx="36099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E780F-3B42-5D44-9C82-87557F6A9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738" y="7010400"/>
            <a:ext cx="24066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FFDA34E9-6863-4849-8A27-12D9CC203A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46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3" r:id="rId2"/>
    <p:sldLayoutId id="2147483684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81" r:id="rId14"/>
    <p:sldLayoutId id="2147483682" r:id="rId15"/>
    <p:sldLayoutId id="214748368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PowerPoint_Presentation.pptx"/><Relationship Id="rId5" Type="http://schemas.openxmlformats.org/officeDocument/2006/relationships/image" Target="../media/image4.gif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web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.jpg"/><Relationship Id="rId7" Type="http://schemas.openxmlformats.org/officeDocument/2006/relationships/image" Target="../media/image32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4.gif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gif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g"/><Relationship Id="rId7" Type="http://schemas.openxmlformats.org/officeDocument/2006/relationships/image" Target="../media/image35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gif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.jpg"/><Relationship Id="rId7" Type="http://schemas.openxmlformats.org/officeDocument/2006/relationships/image" Target="../media/image3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4.gif"/><Relationship Id="rId4" Type="http://schemas.openxmlformats.org/officeDocument/2006/relationships/image" Target="../media/image7.png"/><Relationship Id="rId9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0.jpg"/><Relationship Id="rId7" Type="http://schemas.openxmlformats.org/officeDocument/2006/relationships/image" Target="../media/image35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gif"/><Relationship Id="rId5" Type="http://schemas.openxmlformats.org/officeDocument/2006/relationships/image" Target="../media/image7.png"/><Relationship Id="rId10" Type="http://schemas.openxmlformats.org/officeDocument/2006/relationships/image" Target="../media/image34.jpeg"/><Relationship Id="rId4" Type="http://schemas.openxmlformats.org/officeDocument/2006/relationships/image" Target="../media/image2.jpg"/><Relationship Id="rId9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gif"/><Relationship Id="rId11" Type="http://schemas.openxmlformats.org/officeDocument/2006/relationships/image" Target="../media/image34.jpeg"/><Relationship Id="rId5" Type="http://schemas.openxmlformats.org/officeDocument/2006/relationships/image" Target="../media/image7.png"/><Relationship Id="rId10" Type="http://schemas.openxmlformats.org/officeDocument/2006/relationships/image" Target="../media/image37.jpeg"/><Relationship Id="rId4" Type="http://schemas.openxmlformats.org/officeDocument/2006/relationships/image" Target="../media/image2.jpg"/><Relationship Id="rId9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.xml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gif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7.png"/><Relationship Id="rId7" Type="http://schemas.openxmlformats.org/officeDocument/2006/relationships/image" Target="../media/image41.jpeg"/><Relationship Id="rId12" Type="http://schemas.openxmlformats.org/officeDocument/2006/relationships/image" Target="../media/image4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image" Target="../media/image39.jpeg"/><Relationship Id="rId10" Type="http://schemas.openxmlformats.org/officeDocument/2006/relationships/image" Target="../media/image44.png"/><Relationship Id="rId4" Type="http://schemas.openxmlformats.org/officeDocument/2006/relationships/image" Target="../media/image4.gif"/><Relationship Id="rId9" Type="http://schemas.openxmlformats.org/officeDocument/2006/relationships/image" Target="../media/image43.png"/><Relationship Id="rId1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7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jpeg"/><Relationship Id="rId11" Type="http://schemas.openxmlformats.org/officeDocument/2006/relationships/image" Target="../media/image53.png"/><Relationship Id="rId5" Type="http://schemas.openxmlformats.org/officeDocument/2006/relationships/hyperlink" Target="http://www.paliativnaoskrba.si/" TargetMode="External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.gif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szphoslovenia@szpho.si" TargetMode="External"/><Relationship Id="rId5" Type="http://schemas.openxmlformats.org/officeDocument/2006/relationships/hyperlink" Target="http://www.szpho.si/" TargetMode="External"/><Relationship Id="rId4" Type="http://schemas.openxmlformats.org/officeDocument/2006/relationships/image" Target="../media/image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JPG"/><Relationship Id="rId5" Type="http://schemas.openxmlformats.org/officeDocument/2006/relationships/hyperlink" Target="http://www.szpho.si/" TargetMode="External"/><Relationship Id="rId4" Type="http://schemas.openxmlformats.org/officeDocument/2006/relationships/image" Target="../media/image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g"/><Relationship Id="rId7" Type="http://schemas.openxmlformats.org/officeDocument/2006/relationships/hyperlink" Target="http://www.szpho.s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4.gif"/><Relationship Id="rId10" Type="http://schemas.openxmlformats.org/officeDocument/2006/relationships/image" Target="../media/image11.jpeg"/><Relationship Id="rId4" Type="http://schemas.openxmlformats.org/officeDocument/2006/relationships/image" Target="../media/image7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4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6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4.g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gi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F63B2BB-1672-4D4C-98D8-01549BA424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3600" b="1" dirty="0"/>
              <a:t>Svetovni dan paliativne oskrbe in hospica 2022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836A1F5-2266-3041-AF81-3CA400460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000" y="3646777"/>
            <a:ext cx="8020050" cy="723900"/>
          </a:xfrm>
        </p:spPr>
        <p:txBody>
          <a:bodyPr>
            <a:normAutofit fontScale="77500" lnSpcReduction="20000"/>
          </a:bodyPr>
          <a:lstStyle/>
          <a:p>
            <a:r>
              <a:rPr lang="sl-SI"/>
              <a:t>Bolnikovim potrebam </a:t>
            </a:r>
            <a:r>
              <a:rPr lang="sl-SI" dirty="0"/>
              <a:t>prilagojena paliativna oskrba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D1FB7CA-0D47-5040-876D-4385F2FB07C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sl-SI" dirty="0"/>
              <a:t>Novinarska konferenca, 5. 10.2022</a:t>
            </a:r>
            <a:endParaRPr lang="en-US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B779EB2D-353D-4F90-AB70-AE69C022A360}"/>
              </a:ext>
            </a:extLst>
          </p:cNvPr>
          <p:cNvSpPr txBox="1"/>
          <p:nvPr/>
        </p:nvSpPr>
        <p:spPr>
          <a:xfrm>
            <a:off x="1258093" y="7040502"/>
            <a:ext cx="1884884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l-SI" sz="1000" b="1" dirty="0">
                <a:solidFill>
                  <a:schemeClr val="bg1"/>
                </a:solidFill>
              </a:rPr>
              <a:t>ODDELEK ZA </a:t>
            </a:r>
          </a:p>
          <a:p>
            <a:pPr algn="r"/>
            <a:r>
              <a:rPr lang="sl-SI" sz="1000" b="1" dirty="0">
                <a:solidFill>
                  <a:schemeClr val="bg1"/>
                </a:solidFill>
              </a:rPr>
              <a:t>AKUTNO PALIATIVNO OSKRBO</a:t>
            </a: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E5301B87-9BA7-4464-AC2E-CBC483CF4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817" y="6575830"/>
            <a:ext cx="1746416" cy="929343"/>
          </a:xfrm>
          <a:prstGeom prst="rect">
            <a:avLst/>
          </a:prstGeom>
        </p:spPr>
      </p:pic>
      <p:pic>
        <p:nvPicPr>
          <p:cNvPr id="13" name="Picture 2" descr="C:\Users\Maja\Desktop\10 letnica\kamelice v krogu.png">
            <a:extLst>
              <a:ext uri="{FF2B5EF4-FFF2-40B4-BE49-F238E27FC236}">
                <a16:creationId xmlns:a16="http://schemas.microsoft.com/office/drawing/2014/main" id="{EF154F08-645B-4C7A-BAD7-DF5EE8916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6422317"/>
            <a:ext cx="838200" cy="87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AA735BA0-B076-459A-A692-0A308C4133EA}"/>
              </a:ext>
            </a:extLst>
          </p:cNvPr>
          <p:cNvSpPr/>
          <p:nvPr/>
        </p:nvSpPr>
        <p:spPr>
          <a:xfrm>
            <a:off x="2514682" y="6794281"/>
            <a:ext cx="628295" cy="24622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sl-SI" sz="1000" b="1" dirty="0">
                <a:solidFill>
                  <a:schemeClr val="bg1"/>
                </a:solidFill>
              </a:rPr>
              <a:t>od 2007 </a:t>
            </a:r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id="{31099026-FDA5-448C-8223-2039F51C70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0" y="6575830"/>
            <a:ext cx="2785984" cy="82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4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>
            <a:extLst>
              <a:ext uri="{FF2B5EF4-FFF2-40B4-BE49-F238E27FC236}">
                <a16:creationId xmlns:a16="http://schemas.microsoft.com/office/drawing/2014/main" id="{E2C9A417-CD0D-4F90-A699-B3D5701306D1}"/>
              </a:ext>
            </a:extLst>
          </p:cNvPr>
          <p:cNvSpPr/>
          <p:nvPr/>
        </p:nvSpPr>
        <p:spPr>
          <a:xfrm>
            <a:off x="3410844" y="6644430"/>
            <a:ext cx="575283" cy="21544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sl-SI" sz="800" b="1" dirty="0">
                <a:solidFill>
                  <a:schemeClr val="bg1"/>
                </a:solidFill>
              </a:rPr>
              <a:t>od 2007 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AA9E2EB5-B1FD-4F53-8C06-F68ACDA77DD5}"/>
              </a:ext>
            </a:extLst>
          </p:cNvPr>
          <p:cNvSpPr txBox="1"/>
          <p:nvPr/>
        </p:nvSpPr>
        <p:spPr>
          <a:xfrm>
            <a:off x="2396478" y="6830427"/>
            <a:ext cx="1589649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l-SI" sz="800" b="1" dirty="0">
                <a:solidFill>
                  <a:schemeClr val="bg1"/>
                </a:solidFill>
              </a:rPr>
              <a:t>ODDELEK ZA </a:t>
            </a:r>
          </a:p>
          <a:p>
            <a:pPr algn="r"/>
            <a:r>
              <a:rPr lang="sl-SI" sz="800" b="1" dirty="0">
                <a:solidFill>
                  <a:schemeClr val="bg1"/>
                </a:solidFill>
              </a:rPr>
              <a:t>AKUTNO PALIATIVNO OSKRBO</a:t>
            </a:r>
          </a:p>
        </p:txBody>
      </p:sp>
      <p:pic>
        <p:nvPicPr>
          <p:cNvPr id="30" name="Picture 7">
            <a:extLst>
              <a:ext uri="{FF2B5EF4-FFF2-40B4-BE49-F238E27FC236}">
                <a16:creationId xmlns:a16="http://schemas.microsoft.com/office/drawing/2014/main" id="{7663E5EF-A6FC-48E2-B0C8-6FC8332E2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10" y="6505765"/>
            <a:ext cx="1288945" cy="685903"/>
          </a:xfrm>
          <a:prstGeom prst="rect">
            <a:avLst/>
          </a:prstGeom>
        </p:spPr>
      </p:pic>
      <p:pic>
        <p:nvPicPr>
          <p:cNvPr id="31" name="Picture 2" descr="C:\Users\Maja\Desktop\10 letnica\kamelice v krogu.png">
            <a:extLst>
              <a:ext uri="{FF2B5EF4-FFF2-40B4-BE49-F238E27FC236}">
                <a16:creationId xmlns:a16="http://schemas.microsoft.com/office/drawing/2014/main" id="{49F0838A-3BAB-415B-AB65-D8B6EFE7F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89" y="6460886"/>
            <a:ext cx="626778" cy="6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1C57AC8B-336F-4CE7-8962-E0F831B54E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098" y="6467049"/>
            <a:ext cx="2404984" cy="712552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DE8752E4-7A53-4651-B462-E242C2594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9574"/>
            <a:ext cx="10693399" cy="610425"/>
          </a:xfrm>
        </p:spPr>
        <p:txBody>
          <a:bodyPr/>
          <a:lstStyle/>
          <a:p>
            <a:pPr algn="ctr"/>
            <a:r>
              <a:rPr lang="sl-SI" sz="3600" dirty="0"/>
              <a:t>Potrebe bolnika/svojcev po paliativni oskrbi</a:t>
            </a:r>
            <a:br>
              <a:rPr lang="sl-SI" sz="3600" dirty="0"/>
            </a:br>
            <a:r>
              <a:rPr lang="sl-SI" sz="3600" dirty="0"/>
              <a:t>se skozi čas spreminjajo</a:t>
            </a:r>
            <a:endParaRPr lang="en-US" sz="3600" dirty="0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5E2326A5-AA69-4B30-92E0-5D3EF0AF19E0}"/>
              </a:ext>
            </a:extLst>
          </p:cNvPr>
          <p:cNvSpPr/>
          <p:nvPr/>
        </p:nvSpPr>
        <p:spPr>
          <a:xfrm>
            <a:off x="1087087" y="3917495"/>
            <a:ext cx="830612" cy="17662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l-SI" sz="1801" dirty="0"/>
              <a:t>Osnovni nivo paliativne oskrbe </a:t>
            </a: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5811662D-A459-4B58-8318-1C04AE1B5575}"/>
              </a:ext>
            </a:extLst>
          </p:cNvPr>
          <p:cNvSpPr/>
          <p:nvPr/>
        </p:nvSpPr>
        <p:spPr>
          <a:xfrm>
            <a:off x="1087087" y="2165607"/>
            <a:ext cx="830612" cy="17518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l-SI" sz="1801" dirty="0"/>
              <a:t>Specializiran nivo paliativne oskrbe 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7C6768B7-9BF9-4F44-992B-9BF115658B43}"/>
              </a:ext>
            </a:extLst>
          </p:cNvPr>
          <p:cNvSpPr txBox="1"/>
          <p:nvPr/>
        </p:nvSpPr>
        <p:spPr>
          <a:xfrm>
            <a:off x="2047199" y="1793646"/>
            <a:ext cx="853193" cy="3694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1801" dirty="0">
                <a:solidFill>
                  <a:schemeClr val="bg1"/>
                </a:solidFill>
              </a:rPr>
              <a:t>Bolnik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F748EFF9-D623-4CB0-A409-F5E05950DEDF}"/>
              </a:ext>
            </a:extLst>
          </p:cNvPr>
          <p:cNvSpPr txBox="1"/>
          <p:nvPr/>
        </p:nvSpPr>
        <p:spPr>
          <a:xfrm>
            <a:off x="3004018" y="1778151"/>
            <a:ext cx="5973430" cy="3694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sz="1801" dirty="0">
                <a:solidFill>
                  <a:schemeClr val="bg1"/>
                </a:solidFill>
              </a:rPr>
              <a:t>Življenje s kronično napredujočo boleznijo                                   </a:t>
            </a:r>
          </a:p>
        </p:txBody>
      </p:sp>
      <p:cxnSp>
        <p:nvCxnSpPr>
          <p:cNvPr id="12" name="Raven puščični povezovalnik 11">
            <a:extLst>
              <a:ext uri="{FF2B5EF4-FFF2-40B4-BE49-F238E27FC236}">
                <a16:creationId xmlns:a16="http://schemas.microsoft.com/office/drawing/2014/main" id="{0C2B0D23-8902-4ABD-BAC4-3FE05BB25956}"/>
              </a:ext>
            </a:extLst>
          </p:cNvPr>
          <p:cNvCxnSpPr>
            <a:cxnSpLocks/>
          </p:cNvCxnSpPr>
          <p:nvPr/>
        </p:nvCxnSpPr>
        <p:spPr>
          <a:xfrm flipV="1">
            <a:off x="7379401" y="1962818"/>
            <a:ext cx="133271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Slika 12">
            <a:extLst>
              <a:ext uri="{FF2B5EF4-FFF2-40B4-BE49-F238E27FC236}">
                <a16:creationId xmlns:a16="http://schemas.microsoft.com/office/drawing/2014/main" id="{76D8E893-740C-44EE-AEAF-547E76D8E1F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7700" y="2165611"/>
            <a:ext cx="7505628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94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>
            <a:extLst>
              <a:ext uri="{FF2B5EF4-FFF2-40B4-BE49-F238E27FC236}">
                <a16:creationId xmlns:a16="http://schemas.microsoft.com/office/drawing/2014/main" id="{E2C9A417-CD0D-4F90-A699-B3D5701306D1}"/>
              </a:ext>
            </a:extLst>
          </p:cNvPr>
          <p:cNvSpPr/>
          <p:nvPr/>
        </p:nvSpPr>
        <p:spPr>
          <a:xfrm>
            <a:off x="3410844" y="6644430"/>
            <a:ext cx="575283" cy="21544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sl-SI" sz="800" b="1" dirty="0">
                <a:solidFill>
                  <a:schemeClr val="bg1"/>
                </a:solidFill>
              </a:rPr>
              <a:t>od 2007 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AA9E2EB5-B1FD-4F53-8C06-F68ACDA77DD5}"/>
              </a:ext>
            </a:extLst>
          </p:cNvPr>
          <p:cNvSpPr txBox="1"/>
          <p:nvPr/>
        </p:nvSpPr>
        <p:spPr>
          <a:xfrm>
            <a:off x="2396478" y="6830427"/>
            <a:ext cx="1589649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l-SI" sz="800" b="1" dirty="0">
                <a:solidFill>
                  <a:schemeClr val="bg1"/>
                </a:solidFill>
              </a:rPr>
              <a:t>ODDELEK ZA </a:t>
            </a:r>
          </a:p>
          <a:p>
            <a:pPr algn="r"/>
            <a:r>
              <a:rPr lang="sl-SI" sz="800" b="1" dirty="0">
                <a:solidFill>
                  <a:schemeClr val="bg1"/>
                </a:solidFill>
              </a:rPr>
              <a:t>AKUTNO PALIATIVNO OSKRBO</a:t>
            </a:r>
          </a:p>
        </p:txBody>
      </p:sp>
      <p:pic>
        <p:nvPicPr>
          <p:cNvPr id="30" name="Picture 7">
            <a:extLst>
              <a:ext uri="{FF2B5EF4-FFF2-40B4-BE49-F238E27FC236}">
                <a16:creationId xmlns:a16="http://schemas.microsoft.com/office/drawing/2014/main" id="{7663E5EF-A6FC-48E2-B0C8-6FC8332E2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10" y="6505765"/>
            <a:ext cx="1288945" cy="685903"/>
          </a:xfrm>
          <a:prstGeom prst="rect">
            <a:avLst/>
          </a:prstGeom>
        </p:spPr>
      </p:pic>
      <p:pic>
        <p:nvPicPr>
          <p:cNvPr id="31" name="Picture 2" descr="C:\Users\Maja\Desktop\10 letnica\kamelice v krogu.png">
            <a:extLst>
              <a:ext uri="{FF2B5EF4-FFF2-40B4-BE49-F238E27FC236}">
                <a16:creationId xmlns:a16="http://schemas.microsoft.com/office/drawing/2014/main" id="{49F0838A-3BAB-415B-AB65-D8B6EFE7F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89" y="6460886"/>
            <a:ext cx="626778" cy="6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1C57AC8B-336F-4CE7-8962-E0F831B54E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098" y="6467049"/>
            <a:ext cx="2404984" cy="712552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DE8752E4-7A53-4651-B462-E242C2594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47" y="603416"/>
            <a:ext cx="8907472" cy="610425"/>
          </a:xfrm>
        </p:spPr>
        <p:txBody>
          <a:bodyPr/>
          <a:lstStyle/>
          <a:p>
            <a:r>
              <a:rPr lang="sl-SI" sz="4000" dirty="0"/>
              <a:t>Obravnava glede na bolnikove potrebe</a:t>
            </a:r>
            <a:endParaRPr lang="en-US" sz="4000" dirty="0"/>
          </a:p>
        </p:txBody>
      </p:sp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5D012FD6-F779-4363-91BC-A02485D100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9899" y="1508868"/>
          <a:ext cx="9194367" cy="4377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resentation" r:id="rId6" imgW="7199295" imgH="3427653" progId="PowerPoint.Show.12">
                  <p:embed/>
                </p:oleObj>
              </mc:Choice>
              <mc:Fallback>
                <p:oleObj name="Presentation" r:id="rId6" imgW="7199295" imgH="3427653" progId="PowerPoint.Show.12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5D012FD6-F779-4363-91BC-A02485D100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9899" y="1508868"/>
                        <a:ext cx="9194367" cy="4377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5980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641AED5E-4C48-AE8F-B0B2-8A00AA6F3BA7}"/>
              </a:ext>
            </a:extLst>
          </p:cNvPr>
          <p:cNvSpPr/>
          <p:nvPr/>
        </p:nvSpPr>
        <p:spPr>
          <a:xfrm>
            <a:off x="5575299" y="1257574"/>
            <a:ext cx="4876800" cy="2243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E786D99C-7D88-D5FC-F7BC-F1ED95E36679}"/>
              </a:ext>
            </a:extLst>
          </p:cNvPr>
          <p:cNvSpPr/>
          <p:nvPr/>
        </p:nvSpPr>
        <p:spPr>
          <a:xfrm>
            <a:off x="5575300" y="171553"/>
            <a:ext cx="4876800" cy="1069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0CFAC401-2714-CC00-5281-0B51167D66BE}"/>
              </a:ext>
            </a:extLst>
          </p:cNvPr>
          <p:cNvSpPr/>
          <p:nvPr/>
        </p:nvSpPr>
        <p:spPr>
          <a:xfrm>
            <a:off x="5575300" y="3491482"/>
            <a:ext cx="4876800" cy="33543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Pravokotnik 25">
            <a:extLst>
              <a:ext uri="{FF2B5EF4-FFF2-40B4-BE49-F238E27FC236}">
                <a16:creationId xmlns:a16="http://schemas.microsoft.com/office/drawing/2014/main" id="{4979852C-1687-40AD-AA9D-E8664F1E2E4D}"/>
              </a:ext>
            </a:extLst>
          </p:cNvPr>
          <p:cNvSpPr/>
          <p:nvPr/>
        </p:nvSpPr>
        <p:spPr>
          <a:xfrm>
            <a:off x="5816664" y="4629372"/>
            <a:ext cx="1149922" cy="1060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431" dirty="0"/>
          </a:p>
        </p:txBody>
      </p:sp>
      <p:sp>
        <p:nvSpPr>
          <p:cNvPr id="27" name="Pravokotnik 26">
            <a:extLst>
              <a:ext uri="{FF2B5EF4-FFF2-40B4-BE49-F238E27FC236}">
                <a16:creationId xmlns:a16="http://schemas.microsoft.com/office/drawing/2014/main" id="{6579141E-A702-417E-80AD-528394B9A0E9}"/>
              </a:ext>
            </a:extLst>
          </p:cNvPr>
          <p:cNvSpPr/>
          <p:nvPr/>
        </p:nvSpPr>
        <p:spPr>
          <a:xfrm>
            <a:off x="5818905" y="1270300"/>
            <a:ext cx="1149922" cy="1060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431" dirty="0"/>
          </a:p>
        </p:txBody>
      </p:sp>
      <p:sp>
        <p:nvSpPr>
          <p:cNvPr id="28" name="Pravokotnik 27">
            <a:extLst>
              <a:ext uri="{FF2B5EF4-FFF2-40B4-BE49-F238E27FC236}">
                <a16:creationId xmlns:a16="http://schemas.microsoft.com/office/drawing/2014/main" id="{FD64371D-30C1-4C03-ADC3-4051F3646F9B}"/>
              </a:ext>
            </a:extLst>
          </p:cNvPr>
          <p:cNvSpPr/>
          <p:nvPr/>
        </p:nvSpPr>
        <p:spPr>
          <a:xfrm>
            <a:off x="5815917" y="5760084"/>
            <a:ext cx="1149922" cy="1060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431" dirty="0"/>
          </a:p>
        </p:txBody>
      </p:sp>
      <p:sp>
        <p:nvSpPr>
          <p:cNvPr id="34" name="Pravokotnik 33">
            <a:extLst>
              <a:ext uri="{FF2B5EF4-FFF2-40B4-BE49-F238E27FC236}">
                <a16:creationId xmlns:a16="http://schemas.microsoft.com/office/drawing/2014/main" id="{1BCA6E1F-61BE-4470-814B-564D8E60E811}"/>
              </a:ext>
            </a:extLst>
          </p:cNvPr>
          <p:cNvSpPr/>
          <p:nvPr/>
        </p:nvSpPr>
        <p:spPr>
          <a:xfrm>
            <a:off x="5827123" y="2380891"/>
            <a:ext cx="1149922" cy="1060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431" dirty="0"/>
          </a:p>
        </p:txBody>
      </p:sp>
      <p:sp>
        <p:nvSpPr>
          <p:cNvPr id="35" name="Pravokotnik 34">
            <a:extLst>
              <a:ext uri="{FF2B5EF4-FFF2-40B4-BE49-F238E27FC236}">
                <a16:creationId xmlns:a16="http://schemas.microsoft.com/office/drawing/2014/main" id="{0BA92EEC-88DF-4511-AA63-E058B2C36324}"/>
              </a:ext>
            </a:extLst>
          </p:cNvPr>
          <p:cNvSpPr/>
          <p:nvPr/>
        </p:nvSpPr>
        <p:spPr>
          <a:xfrm>
            <a:off x="5817411" y="3492962"/>
            <a:ext cx="1149922" cy="1060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431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7B5A426C-5D0E-4C46-876D-9C40E1320D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50" y="1908152"/>
            <a:ext cx="2524859" cy="16854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7D284706-5DBC-4813-A6BD-EA5AEE0ABF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5" y="3899232"/>
            <a:ext cx="2524859" cy="168323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" descr="http://4.bp.blogspot.com/-cs0LTm4pYTc/ViW_xBIh_uI/AAAAAAAABMI/4EJb_y4rRBY/s1600/telefon.png">
            <a:extLst>
              <a:ext uri="{FF2B5EF4-FFF2-40B4-BE49-F238E27FC236}">
                <a16:creationId xmlns:a16="http://schemas.microsoft.com/office/drawing/2014/main" id="{71DFE597-0F8E-4613-991E-F2E674BCD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862" y="1399675"/>
            <a:ext cx="803728" cy="78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D21CE036-11F8-42FC-B8A7-548730F29F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983" y="3680780"/>
            <a:ext cx="992682" cy="663837"/>
          </a:xfrm>
          <a:prstGeom prst="rect">
            <a:avLst/>
          </a:prstGeom>
        </p:spPr>
      </p:pic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B992F883-9004-4133-A9FB-9D756B1354E0}"/>
              </a:ext>
            </a:extLst>
          </p:cNvPr>
          <p:cNvSpPr txBox="1"/>
          <p:nvPr/>
        </p:nvSpPr>
        <p:spPr>
          <a:xfrm>
            <a:off x="7371989" y="3691294"/>
            <a:ext cx="2878912" cy="679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909" b="1" dirty="0"/>
              <a:t>AMBULANTA ZA ZGODNJO PALIATIVNO OSKRBO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BB09ADB4-59F1-4884-B2F7-E5094618EFB0}"/>
              </a:ext>
            </a:extLst>
          </p:cNvPr>
          <p:cNvSpPr txBox="1"/>
          <p:nvPr/>
        </p:nvSpPr>
        <p:spPr>
          <a:xfrm>
            <a:off x="7403547" y="1522021"/>
            <a:ext cx="2023724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909" b="1" dirty="0"/>
              <a:t>24 URNI TELEFON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6E2B4C92-92CD-4E81-BF57-1FA9011E3E82}"/>
              </a:ext>
            </a:extLst>
          </p:cNvPr>
          <p:cNvSpPr txBox="1"/>
          <p:nvPr/>
        </p:nvSpPr>
        <p:spPr>
          <a:xfrm>
            <a:off x="7293881" y="6060516"/>
            <a:ext cx="2878913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909" b="1" dirty="0"/>
              <a:t>KONZILJARNA SLUŽBA</a:t>
            </a:r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id="{6D007ED7-11F5-48C4-B012-A22643C8CC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872384" y="5977515"/>
            <a:ext cx="1026108" cy="684426"/>
          </a:xfrm>
          <a:prstGeom prst="rect">
            <a:avLst/>
          </a:prstGeom>
        </p:spPr>
      </p:pic>
      <p:pic>
        <p:nvPicPr>
          <p:cNvPr id="36" name="Slika 35">
            <a:extLst>
              <a:ext uri="{FF2B5EF4-FFF2-40B4-BE49-F238E27FC236}">
                <a16:creationId xmlns:a16="http://schemas.microsoft.com/office/drawing/2014/main" id="{FD6D15AC-46B0-46C9-9393-CE081E33EB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855" y="2580266"/>
            <a:ext cx="842458" cy="6318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7" name="PoljeZBesedilom 36">
            <a:extLst>
              <a:ext uri="{FF2B5EF4-FFF2-40B4-BE49-F238E27FC236}">
                <a16:creationId xmlns:a16="http://schemas.microsoft.com/office/drawing/2014/main" id="{4C8A10A7-8629-4AB5-86E0-50D2C40CEB87}"/>
              </a:ext>
            </a:extLst>
          </p:cNvPr>
          <p:cNvSpPr txBox="1"/>
          <p:nvPr/>
        </p:nvSpPr>
        <p:spPr>
          <a:xfrm>
            <a:off x="7394401" y="2580266"/>
            <a:ext cx="2023724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909" b="1" dirty="0"/>
              <a:t>MOBILNA ENOTA</a:t>
            </a:r>
          </a:p>
        </p:txBody>
      </p:sp>
      <p:pic>
        <p:nvPicPr>
          <p:cNvPr id="38" name="Picture 3">
            <a:extLst>
              <a:ext uri="{FF2B5EF4-FFF2-40B4-BE49-F238E27FC236}">
                <a16:creationId xmlns:a16="http://schemas.microsoft.com/office/drawing/2014/main" id="{583B4D39-4996-4C46-9328-95A8C450F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5780" y="4834502"/>
            <a:ext cx="879987" cy="639991"/>
          </a:xfrm>
          <a:prstGeom prst="rect">
            <a:avLst/>
          </a:prstGeom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0655D230-CD28-4C16-8930-5BCD17FDC070}"/>
              </a:ext>
            </a:extLst>
          </p:cNvPr>
          <p:cNvSpPr txBox="1"/>
          <p:nvPr/>
        </p:nvSpPr>
        <p:spPr>
          <a:xfrm>
            <a:off x="7378579" y="4794563"/>
            <a:ext cx="2684474" cy="679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909" b="1" dirty="0"/>
              <a:t>BOLNIŠNIČNI ODDELEK</a:t>
            </a:r>
          </a:p>
          <a:p>
            <a:r>
              <a:rPr lang="sl-SI" sz="1909" b="1" dirty="0"/>
              <a:t>DNEVNI HOSPITAL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7ED9B5DD-42CA-4605-A809-7E36D7C6141F}"/>
              </a:ext>
            </a:extLst>
          </p:cNvPr>
          <p:cNvSpPr txBox="1"/>
          <p:nvPr/>
        </p:nvSpPr>
        <p:spPr>
          <a:xfrm>
            <a:off x="4302312" y="2446300"/>
            <a:ext cx="101662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0" b="1" dirty="0"/>
              <a:t>?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B1F7773-D8FC-8D04-C50F-791046A8F2CA}"/>
              </a:ext>
            </a:extLst>
          </p:cNvPr>
          <p:cNvSpPr txBox="1"/>
          <p:nvPr/>
        </p:nvSpPr>
        <p:spPr>
          <a:xfrm>
            <a:off x="915404" y="357047"/>
            <a:ext cx="39465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/>
              <a:t>Bolnik, ki potrebuje</a:t>
            </a:r>
          </a:p>
          <a:p>
            <a:r>
              <a:rPr lang="sl-SI" sz="3600" b="1" dirty="0"/>
              <a:t>paliativno oskrbo</a:t>
            </a:r>
          </a:p>
        </p:txBody>
      </p:sp>
      <p:sp>
        <p:nvSpPr>
          <p:cNvPr id="25" name="Pravokotnik 24">
            <a:extLst>
              <a:ext uri="{FF2B5EF4-FFF2-40B4-BE49-F238E27FC236}">
                <a16:creationId xmlns:a16="http://schemas.microsoft.com/office/drawing/2014/main" id="{8354C01E-630E-F246-0D0F-A35640D75035}"/>
              </a:ext>
            </a:extLst>
          </p:cNvPr>
          <p:cNvSpPr/>
          <p:nvPr/>
        </p:nvSpPr>
        <p:spPr>
          <a:xfrm>
            <a:off x="5827601" y="171553"/>
            <a:ext cx="1149922" cy="1060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431" dirty="0"/>
          </a:p>
        </p:txBody>
      </p:sp>
      <p:pic>
        <p:nvPicPr>
          <p:cNvPr id="24" name="Picture 2" descr="Rezultat iskanja slik za family physician nurse patient">
            <a:extLst>
              <a:ext uri="{FF2B5EF4-FFF2-40B4-BE49-F238E27FC236}">
                <a16:creationId xmlns:a16="http://schemas.microsoft.com/office/drawing/2014/main" id="{C0A31307-E646-ED9F-4BED-2CF72855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281" y="359178"/>
            <a:ext cx="966562" cy="76938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32FDA233-E7A8-9FE9-729B-EC30000976D4}"/>
              </a:ext>
            </a:extLst>
          </p:cNvPr>
          <p:cNvSpPr txBox="1"/>
          <p:nvPr/>
        </p:nvSpPr>
        <p:spPr>
          <a:xfrm>
            <a:off x="7305565" y="330636"/>
            <a:ext cx="3064036" cy="679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909" b="1" dirty="0"/>
              <a:t>DRUŽINSKI ZDRAVNIK</a:t>
            </a:r>
          </a:p>
          <a:p>
            <a:r>
              <a:rPr lang="sl-SI" sz="1909" b="1" dirty="0"/>
              <a:t>PATRONAŽNA SESTRA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7C869FC8-A4EE-642C-0527-89A69CDED81C}"/>
              </a:ext>
            </a:extLst>
          </p:cNvPr>
          <p:cNvSpPr txBox="1"/>
          <p:nvPr/>
        </p:nvSpPr>
        <p:spPr>
          <a:xfrm>
            <a:off x="5575300" y="6949423"/>
            <a:ext cx="4876799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chemeClr val="bg1"/>
                </a:solidFill>
              </a:rPr>
              <a:t>POMOČ PRI NEGI BOLNIKOV</a:t>
            </a:r>
          </a:p>
        </p:txBody>
      </p:sp>
    </p:spTree>
    <p:extLst>
      <p:ext uri="{BB962C8B-B14F-4D97-AF65-F5344CB8AC3E}">
        <p14:creationId xmlns:p14="http://schemas.microsoft.com/office/powerpoint/2010/main" val="358729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  <p:bldP spid="26" grpId="0" animBg="1"/>
      <p:bldP spid="27" grpId="0" animBg="1"/>
      <p:bldP spid="28" grpId="0" animBg="1"/>
      <p:bldP spid="34" grpId="0" animBg="1"/>
      <p:bldP spid="35" grpId="0" animBg="1"/>
      <p:bldP spid="17" grpId="0"/>
      <p:bldP spid="18" grpId="0"/>
      <p:bldP spid="21" grpId="0"/>
      <p:bldP spid="37" grpId="0"/>
      <p:bldP spid="39" grpId="0"/>
      <p:bldP spid="25" grpId="0" animBg="1"/>
      <p:bldP spid="30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lika 40">
            <a:extLst>
              <a:ext uri="{FF2B5EF4-FFF2-40B4-BE49-F238E27FC236}">
                <a16:creationId xmlns:a16="http://schemas.microsoft.com/office/drawing/2014/main" id="{7AF1A6C3-BC62-F289-78A7-8E5A4ED8E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15" y="237741"/>
            <a:ext cx="1282768" cy="1381443"/>
          </a:xfrm>
          <a:prstGeom prst="rect">
            <a:avLst/>
          </a:prstGeom>
        </p:spPr>
      </p:pic>
      <p:sp>
        <p:nvSpPr>
          <p:cNvPr id="32" name="Rectangle 2">
            <a:extLst>
              <a:ext uri="{FF2B5EF4-FFF2-40B4-BE49-F238E27FC236}">
                <a16:creationId xmlns:a16="http://schemas.microsoft.com/office/drawing/2014/main" id="{E2C9A417-CD0D-4F90-A699-B3D5701306D1}"/>
              </a:ext>
            </a:extLst>
          </p:cNvPr>
          <p:cNvSpPr/>
          <p:nvPr/>
        </p:nvSpPr>
        <p:spPr>
          <a:xfrm>
            <a:off x="3410844" y="6644430"/>
            <a:ext cx="575283" cy="21544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sl-SI" sz="800" b="1" dirty="0">
                <a:solidFill>
                  <a:schemeClr val="bg1"/>
                </a:solidFill>
              </a:rPr>
              <a:t>od 2007 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AA9E2EB5-B1FD-4F53-8C06-F68ACDA77DD5}"/>
              </a:ext>
            </a:extLst>
          </p:cNvPr>
          <p:cNvSpPr txBox="1"/>
          <p:nvPr/>
        </p:nvSpPr>
        <p:spPr>
          <a:xfrm>
            <a:off x="2396478" y="6830427"/>
            <a:ext cx="1589649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l-SI" sz="800" b="1" dirty="0">
                <a:solidFill>
                  <a:schemeClr val="bg1"/>
                </a:solidFill>
              </a:rPr>
              <a:t>ODDELEK ZA </a:t>
            </a:r>
          </a:p>
          <a:p>
            <a:pPr algn="r"/>
            <a:r>
              <a:rPr lang="sl-SI" sz="800" b="1" dirty="0">
                <a:solidFill>
                  <a:schemeClr val="bg1"/>
                </a:solidFill>
              </a:rPr>
              <a:t>AKUTNO PALIATIVNO OSKRBO</a:t>
            </a:r>
          </a:p>
        </p:txBody>
      </p:sp>
      <p:pic>
        <p:nvPicPr>
          <p:cNvPr id="30" name="Picture 7">
            <a:extLst>
              <a:ext uri="{FF2B5EF4-FFF2-40B4-BE49-F238E27FC236}">
                <a16:creationId xmlns:a16="http://schemas.microsoft.com/office/drawing/2014/main" id="{7663E5EF-A6FC-48E2-B0C8-6FC8332E2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10" y="6505765"/>
            <a:ext cx="1288945" cy="685903"/>
          </a:xfrm>
          <a:prstGeom prst="rect">
            <a:avLst/>
          </a:prstGeom>
        </p:spPr>
      </p:pic>
      <p:pic>
        <p:nvPicPr>
          <p:cNvPr id="31" name="Picture 2" descr="C:\Users\Maja\Desktop\10 letnica\kamelice v krogu.png">
            <a:extLst>
              <a:ext uri="{FF2B5EF4-FFF2-40B4-BE49-F238E27FC236}">
                <a16:creationId xmlns:a16="http://schemas.microsoft.com/office/drawing/2014/main" id="{49F0838A-3BAB-415B-AB65-D8B6EFE7F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89" y="6460886"/>
            <a:ext cx="626778" cy="6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1C57AC8B-336F-4CE7-8962-E0F831B54E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098" y="6467049"/>
            <a:ext cx="2404984" cy="712552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DE8752E4-7A53-4651-B462-E242C2594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308" y="423503"/>
            <a:ext cx="7753900" cy="610425"/>
          </a:xfrm>
        </p:spPr>
        <p:txBody>
          <a:bodyPr/>
          <a:lstStyle/>
          <a:p>
            <a:r>
              <a:rPr lang="sl-SI" sz="4000" dirty="0"/>
              <a:t>PALIATIVNA OSKRBA na Onkološkem inštitutu Ljubljana</a:t>
            </a:r>
            <a:endParaRPr lang="en-US" sz="4000" dirty="0"/>
          </a:p>
        </p:txBody>
      </p:sp>
      <p:pic>
        <p:nvPicPr>
          <p:cNvPr id="35" name="Picture 3" descr="7a76e906f8">
            <a:extLst>
              <a:ext uri="{FF2B5EF4-FFF2-40B4-BE49-F238E27FC236}">
                <a16:creationId xmlns:a16="http://schemas.microsoft.com/office/drawing/2014/main" id="{851F65D2-9F55-4131-9424-8617F5AC6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308" y="1934995"/>
            <a:ext cx="2521062" cy="1723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6" name="Picture 3">
            <a:extLst>
              <a:ext uri="{FF2B5EF4-FFF2-40B4-BE49-F238E27FC236}">
                <a16:creationId xmlns:a16="http://schemas.microsoft.com/office/drawing/2014/main" id="{3642E326-95B3-40B1-9518-1DE78DC6B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308" y="3967467"/>
            <a:ext cx="2521062" cy="18335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Slika 37">
            <a:extLst>
              <a:ext uri="{FF2B5EF4-FFF2-40B4-BE49-F238E27FC236}">
                <a16:creationId xmlns:a16="http://schemas.microsoft.com/office/drawing/2014/main" id="{3BCE567F-1A85-49F5-B011-24271A9A23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6127" y="1836962"/>
            <a:ext cx="5834641" cy="4067088"/>
          </a:xfrm>
          <a:prstGeom prst="rect">
            <a:avLst/>
          </a:prstGeom>
          <a:ln w="31750">
            <a:solidFill>
              <a:schemeClr val="tx1"/>
            </a:solidFill>
          </a:ln>
          <a:effectLst>
            <a:outerShdw blurRad="127000" dist="177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Pentagon 8">
            <a:extLst>
              <a:ext uri="{FF2B5EF4-FFF2-40B4-BE49-F238E27FC236}">
                <a16:creationId xmlns:a16="http://schemas.microsoft.com/office/drawing/2014/main" id="{0091797F-4A20-438B-87EB-35C57C21629F}"/>
              </a:ext>
            </a:extLst>
          </p:cNvPr>
          <p:cNvSpPr/>
          <p:nvPr/>
        </p:nvSpPr>
        <p:spPr>
          <a:xfrm>
            <a:off x="615308" y="1381443"/>
            <a:ext cx="4789565" cy="288032"/>
          </a:xfrm>
          <a:prstGeom prst="homePlat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   1990       –       2007       –       2017     ...</a:t>
            </a:r>
          </a:p>
        </p:txBody>
      </p:sp>
      <p:sp>
        <p:nvSpPr>
          <p:cNvPr id="13" name="Chevron 9">
            <a:extLst>
              <a:ext uri="{FF2B5EF4-FFF2-40B4-BE49-F238E27FC236}">
                <a16:creationId xmlns:a16="http://schemas.microsoft.com/office/drawing/2014/main" id="{C98E73BB-C227-4DB4-8D4F-6B60E5C09829}"/>
              </a:ext>
            </a:extLst>
          </p:cNvPr>
          <p:cNvSpPr/>
          <p:nvPr/>
        </p:nvSpPr>
        <p:spPr>
          <a:xfrm>
            <a:off x="5428170" y="1373573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4" name="Chevron 10">
            <a:extLst>
              <a:ext uri="{FF2B5EF4-FFF2-40B4-BE49-F238E27FC236}">
                <a16:creationId xmlns:a16="http://schemas.microsoft.com/office/drawing/2014/main" id="{E407D73D-B1CD-4678-BEBB-1754BAA22D44}"/>
              </a:ext>
            </a:extLst>
          </p:cNvPr>
          <p:cNvSpPr/>
          <p:nvPr/>
        </p:nvSpPr>
        <p:spPr>
          <a:xfrm>
            <a:off x="5629347" y="1370560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5" name="Chevron 11">
            <a:extLst>
              <a:ext uri="{FF2B5EF4-FFF2-40B4-BE49-F238E27FC236}">
                <a16:creationId xmlns:a16="http://schemas.microsoft.com/office/drawing/2014/main" id="{5F448EFD-F2EB-4B28-8A6A-5FBF79FE4E1F}"/>
              </a:ext>
            </a:extLst>
          </p:cNvPr>
          <p:cNvSpPr/>
          <p:nvPr/>
        </p:nvSpPr>
        <p:spPr>
          <a:xfrm>
            <a:off x="5837659" y="1370560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6" name="Chevron 12">
            <a:extLst>
              <a:ext uri="{FF2B5EF4-FFF2-40B4-BE49-F238E27FC236}">
                <a16:creationId xmlns:a16="http://schemas.microsoft.com/office/drawing/2014/main" id="{31BF4D8A-FF64-429B-BA36-9DE6AEA0E507}"/>
              </a:ext>
            </a:extLst>
          </p:cNvPr>
          <p:cNvSpPr/>
          <p:nvPr/>
        </p:nvSpPr>
        <p:spPr>
          <a:xfrm>
            <a:off x="6067750" y="1370560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7" name="Chevron 13">
            <a:extLst>
              <a:ext uri="{FF2B5EF4-FFF2-40B4-BE49-F238E27FC236}">
                <a16:creationId xmlns:a16="http://schemas.microsoft.com/office/drawing/2014/main" id="{AEE66374-6A60-48A4-A9CB-84AA09344016}"/>
              </a:ext>
            </a:extLst>
          </p:cNvPr>
          <p:cNvSpPr/>
          <p:nvPr/>
        </p:nvSpPr>
        <p:spPr>
          <a:xfrm>
            <a:off x="6300860" y="1370560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8" name="Chevron 14">
            <a:extLst>
              <a:ext uri="{FF2B5EF4-FFF2-40B4-BE49-F238E27FC236}">
                <a16:creationId xmlns:a16="http://schemas.microsoft.com/office/drawing/2014/main" id="{1305AE58-AAF5-4865-9391-7705408790B7}"/>
              </a:ext>
            </a:extLst>
          </p:cNvPr>
          <p:cNvSpPr/>
          <p:nvPr/>
        </p:nvSpPr>
        <p:spPr>
          <a:xfrm>
            <a:off x="6502037" y="1370560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9" name="Chevron 15">
            <a:extLst>
              <a:ext uri="{FF2B5EF4-FFF2-40B4-BE49-F238E27FC236}">
                <a16:creationId xmlns:a16="http://schemas.microsoft.com/office/drawing/2014/main" id="{32302FC2-83B2-4677-92BA-9354CC00B4BE}"/>
              </a:ext>
            </a:extLst>
          </p:cNvPr>
          <p:cNvSpPr/>
          <p:nvPr/>
        </p:nvSpPr>
        <p:spPr>
          <a:xfrm>
            <a:off x="6728385" y="1370560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0" name="Chevron 16">
            <a:extLst>
              <a:ext uri="{FF2B5EF4-FFF2-40B4-BE49-F238E27FC236}">
                <a16:creationId xmlns:a16="http://schemas.microsoft.com/office/drawing/2014/main" id="{89C7ED0D-93F1-40E9-8BBD-E2A1DD0A0A15}"/>
              </a:ext>
            </a:extLst>
          </p:cNvPr>
          <p:cNvSpPr/>
          <p:nvPr/>
        </p:nvSpPr>
        <p:spPr>
          <a:xfrm>
            <a:off x="6961495" y="1370560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1" name="Chevron 17">
            <a:extLst>
              <a:ext uri="{FF2B5EF4-FFF2-40B4-BE49-F238E27FC236}">
                <a16:creationId xmlns:a16="http://schemas.microsoft.com/office/drawing/2014/main" id="{6CB323A4-B438-44CA-84DE-CA0C55ECA932}"/>
              </a:ext>
            </a:extLst>
          </p:cNvPr>
          <p:cNvSpPr/>
          <p:nvPr/>
        </p:nvSpPr>
        <p:spPr>
          <a:xfrm>
            <a:off x="7162672" y="1370560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2" name="Chevron 18">
            <a:extLst>
              <a:ext uri="{FF2B5EF4-FFF2-40B4-BE49-F238E27FC236}">
                <a16:creationId xmlns:a16="http://schemas.microsoft.com/office/drawing/2014/main" id="{A4E366A4-FA15-43F2-AC85-B4B8ACDE055E}"/>
              </a:ext>
            </a:extLst>
          </p:cNvPr>
          <p:cNvSpPr/>
          <p:nvPr/>
        </p:nvSpPr>
        <p:spPr>
          <a:xfrm>
            <a:off x="7363621" y="1360502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3" name="Chevron 19">
            <a:extLst>
              <a:ext uri="{FF2B5EF4-FFF2-40B4-BE49-F238E27FC236}">
                <a16:creationId xmlns:a16="http://schemas.microsoft.com/office/drawing/2014/main" id="{D7ABAD2F-8C26-4B0E-AD26-292401CF9089}"/>
              </a:ext>
            </a:extLst>
          </p:cNvPr>
          <p:cNvSpPr/>
          <p:nvPr/>
        </p:nvSpPr>
        <p:spPr>
          <a:xfrm>
            <a:off x="7596731" y="1360502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4" name="Chevron 20">
            <a:extLst>
              <a:ext uri="{FF2B5EF4-FFF2-40B4-BE49-F238E27FC236}">
                <a16:creationId xmlns:a16="http://schemas.microsoft.com/office/drawing/2014/main" id="{03655318-E74E-43B9-A102-0148FCBC311B}"/>
              </a:ext>
            </a:extLst>
          </p:cNvPr>
          <p:cNvSpPr/>
          <p:nvPr/>
        </p:nvSpPr>
        <p:spPr>
          <a:xfrm>
            <a:off x="7797908" y="1360502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5" name="Chevron 21">
            <a:extLst>
              <a:ext uri="{FF2B5EF4-FFF2-40B4-BE49-F238E27FC236}">
                <a16:creationId xmlns:a16="http://schemas.microsoft.com/office/drawing/2014/main" id="{74479D6D-61B7-4B73-8A75-430779F7A918}"/>
              </a:ext>
            </a:extLst>
          </p:cNvPr>
          <p:cNvSpPr/>
          <p:nvPr/>
        </p:nvSpPr>
        <p:spPr>
          <a:xfrm>
            <a:off x="8000977" y="1355390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6" name="Chevron 22">
            <a:extLst>
              <a:ext uri="{FF2B5EF4-FFF2-40B4-BE49-F238E27FC236}">
                <a16:creationId xmlns:a16="http://schemas.microsoft.com/office/drawing/2014/main" id="{047CDE67-9419-4AC8-9F5A-907F8CDD3063}"/>
              </a:ext>
            </a:extLst>
          </p:cNvPr>
          <p:cNvSpPr/>
          <p:nvPr/>
        </p:nvSpPr>
        <p:spPr>
          <a:xfrm>
            <a:off x="8234087" y="1355390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7" name="Chevron 23">
            <a:extLst>
              <a:ext uri="{FF2B5EF4-FFF2-40B4-BE49-F238E27FC236}">
                <a16:creationId xmlns:a16="http://schemas.microsoft.com/office/drawing/2014/main" id="{10BAA969-1D04-4DEA-9DBB-E41D441BCAD5}"/>
              </a:ext>
            </a:extLst>
          </p:cNvPr>
          <p:cNvSpPr/>
          <p:nvPr/>
        </p:nvSpPr>
        <p:spPr>
          <a:xfrm>
            <a:off x="8435264" y="1355390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8" name="Chevron 21">
            <a:extLst>
              <a:ext uri="{FF2B5EF4-FFF2-40B4-BE49-F238E27FC236}">
                <a16:creationId xmlns:a16="http://schemas.microsoft.com/office/drawing/2014/main" id="{05D4B296-6390-49FC-99CB-9BCF0D25905A}"/>
              </a:ext>
            </a:extLst>
          </p:cNvPr>
          <p:cNvSpPr/>
          <p:nvPr/>
        </p:nvSpPr>
        <p:spPr>
          <a:xfrm>
            <a:off x="8647240" y="1355390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39" name="Chevron 22">
            <a:extLst>
              <a:ext uri="{FF2B5EF4-FFF2-40B4-BE49-F238E27FC236}">
                <a16:creationId xmlns:a16="http://schemas.microsoft.com/office/drawing/2014/main" id="{C0E970FB-F5B4-48EC-A80F-F2DCC9A85A8F}"/>
              </a:ext>
            </a:extLst>
          </p:cNvPr>
          <p:cNvSpPr/>
          <p:nvPr/>
        </p:nvSpPr>
        <p:spPr>
          <a:xfrm>
            <a:off x="8880350" y="1355390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40" name="Chevron 23">
            <a:extLst>
              <a:ext uri="{FF2B5EF4-FFF2-40B4-BE49-F238E27FC236}">
                <a16:creationId xmlns:a16="http://schemas.microsoft.com/office/drawing/2014/main" id="{69574ACC-DECD-4E14-8585-873B1958D17E}"/>
              </a:ext>
            </a:extLst>
          </p:cNvPr>
          <p:cNvSpPr/>
          <p:nvPr/>
        </p:nvSpPr>
        <p:spPr>
          <a:xfrm>
            <a:off x="9081527" y="1355390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DDE09837-AAF9-4689-A939-486F498DE956}"/>
              </a:ext>
            </a:extLst>
          </p:cNvPr>
          <p:cNvSpPr/>
          <p:nvPr/>
        </p:nvSpPr>
        <p:spPr>
          <a:xfrm>
            <a:off x="8747828" y="5681687"/>
            <a:ext cx="1414411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sl-SI" sz="2800" b="1" dirty="0">
                <a:solidFill>
                  <a:schemeClr val="bg1"/>
                </a:solidFill>
              </a:rPr>
              <a:t>od 2010</a:t>
            </a:r>
          </a:p>
        </p:txBody>
      </p:sp>
    </p:spTree>
    <p:extLst>
      <p:ext uri="{BB962C8B-B14F-4D97-AF65-F5344CB8AC3E}">
        <p14:creationId xmlns:p14="http://schemas.microsoft.com/office/powerpoint/2010/main" val="1653454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2147A885-D01D-88DD-F96A-AAF79158F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125" y="2399434"/>
            <a:ext cx="2238765" cy="162819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Slika 40">
            <a:extLst>
              <a:ext uri="{FF2B5EF4-FFF2-40B4-BE49-F238E27FC236}">
                <a16:creationId xmlns:a16="http://schemas.microsoft.com/office/drawing/2014/main" id="{7AF1A6C3-BC62-F289-78A7-8E5A4ED8E7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15" y="237741"/>
            <a:ext cx="1282768" cy="1381443"/>
          </a:xfrm>
          <a:prstGeom prst="rect">
            <a:avLst/>
          </a:prstGeom>
        </p:spPr>
      </p:pic>
      <p:sp>
        <p:nvSpPr>
          <p:cNvPr id="29" name="TextBox 1">
            <a:extLst>
              <a:ext uri="{FF2B5EF4-FFF2-40B4-BE49-F238E27FC236}">
                <a16:creationId xmlns:a16="http://schemas.microsoft.com/office/drawing/2014/main" id="{AA9E2EB5-B1FD-4F53-8C06-F68ACDA77DD5}"/>
              </a:ext>
            </a:extLst>
          </p:cNvPr>
          <p:cNvSpPr txBox="1"/>
          <p:nvPr/>
        </p:nvSpPr>
        <p:spPr>
          <a:xfrm>
            <a:off x="2396478" y="6830427"/>
            <a:ext cx="1589649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l-SI" sz="800" b="1" dirty="0">
                <a:solidFill>
                  <a:schemeClr val="bg1"/>
                </a:solidFill>
              </a:rPr>
              <a:t>ODDELEK ZA </a:t>
            </a:r>
          </a:p>
          <a:p>
            <a:pPr algn="r"/>
            <a:r>
              <a:rPr lang="sl-SI" sz="800" b="1" dirty="0">
                <a:solidFill>
                  <a:schemeClr val="bg1"/>
                </a:solidFill>
              </a:rPr>
              <a:t>AKUTNO PALIATIVNO OSKRBO</a:t>
            </a:r>
          </a:p>
        </p:txBody>
      </p:sp>
      <p:pic>
        <p:nvPicPr>
          <p:cNvPr id="30" name="Picture 7">
            <a:extLst>
              <a:ext uri="{FF2B5EF4-FFF2-40B4-BE49-F238E27FC236}">
                <a16:creationId xmlns:a16="http://schemas.microsoft.com/office/drawing/2014/main" id="{7663E5EF-A6FC-48E2-B0C8-6FC8332E2E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10" y="6505765"/>
            <a:ext cx="1288945" cy="685903"/>
          </a:xfrm>
          <a:prstGeom prst="rect">
            <a:avLst/>
          </a:prstGeom>
        </p:spPr>
      </p:pic>
      <p:pic>
        <p:nvPicPr>
          <p:cNvPr id="31" name="Picture 2" descr="C:\Users\Maja\Desktop\10 letnica\kamelice v krogu.png">
            <a:extLst>
              <a:ext uri="{FF2B5EF4-FFF2-40B4-BE49-F238E27FC236}">
                <a16:creationId xmlns:a16="http://schemas.microsoft.com/office/drawing/2014/main" id="{49F0838A-3BAB-415B-AB65-D8B6EFE7F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89" y="6460886"/>
            <a:ext cx="626778" cy="6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1C57AC8B-336F-4CE7-8962-E0F831B54E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098" y="6467049"/>
            <a:ext cx="2404984" cy="712552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DE8752E4-7A53-4651-B462-E242C2594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700" y="423503"/>
            <a:ext cx="6070508" cy="610425"/>
          </a:xfrm>
        </p:spPr>
        <p:txBody>
          <a:bodyPr/>
          <a:lstStyle/>
          <a:p>
            <a:r>
              <a:rPr lang="hr-HR" sz="3200" dirty="0"/>
              <a:t>PALIATIVNA OSKRBA na </a:t>
            </a:r>
            <a:br>
              <a:rPr lang="hr-HR" sz="3200" dirty="0"/>
            </a:br>
            <a:r>
              <a:rPr lang="hr-HR" sz="3200" dirty="0"/>
              <a:t>Onkološkom institutu Ljubljana</a:t>
            </a:r>
            <a:endParaRPr lang="en-US" sz="3200" dirty="0"/>
          </a:p>
        </p:txBody>
      </p:sp>
      <p:sp>
        <p:nvSpPr>
          <p:cNvPr id="12" name="Pentagon 8">
            <a:extLst>
              <a:ext uri="{FF2B5EF4-FFF2-40B4-BE49-F238E27FC236}">
                <a16:creationId xmlns:a16="http://schemas.microsoft.com/office/drawing/2014/main" id="{0091797F-4A20-438B-87EB-35C57C21629F}"/>
              </a:ext>
            </a:extLst>
          </p:cNvPr>
          <p:cNvSpPr/>
          <p:nvPr/>
        </p:nvSpPr>
        <p:spPr>
          <a:xfrm>
            <a:off x="535335" y="1470630"/>
            <a:ext cx="4789565" cy="288032"/>
          </a:xfrm>
          <a:prstGeom prst="homePlat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   1990       –       2007       –       2017     ...</a:t>
            </a:r>
          </a:p>
        </p:txBody>
      </p:sp>
      <p:sp>
        <p:nvSpPr>
          <p:cNvPr id="13" name="Chevron 9">
            <a:extLst>
              <a:ext uri="{FF2B5EF4-FFF2-40B4-BE49-F238E27FC236}">
                <a16:creationId xmlns:a16="http://schemas.microsoft.com/office/drawing/2014/main" id="{C98E73BB-C227-4DB4-8D4F-6B60E5C09829}"/>
              </a:ext>
            </a:extLst>
          </p:cNvPr>
          <p:cNvSpPr/>
          <p:nvPr/>
        </p:nvSpPr>
        <p:spPr>
          <a:xfrm>
            <a:off x="5348197" y="1462760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4" name="Chevron 10">
            <a:extLst>
              <a:ext uri="{FF2B5EF4-FFF2-40B4-BE49-F238E27FC236}">
                <a16:creationId xmlns:a16="http://schemas.microsoft.com/office/drawing/2014/main" id="{E407D73D-B1CD-4678-BEBB-1754BAA22D44}"/>
              </a:ext>
            </a:extLst>
          </p:cNvPr>
          <p:cNvSpPr/>
          <p:nvPr/>
        </p:nvSpPr>
        <p:spPr>
          <a:xfrm>
            <a:off x="5549374" y="145974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5" name="Chevron 11">
            <a:extLst>
              <a:ext uri="{FF2B5EF4-FFF2-40B4-BE49-F238E27FC236}">
                <a16:creationId xmlns:a16="http://schemas.microsoft.com/office/drawing/2014/main" id="{5F448EFD-F2EB-4B28-8A6A-5FBF79FE4E1F}"/>
              </a:ext>
            </a:extLst>
          </p:cNvPr>
          <p:cNvSpPr/>
          <p:nvPr/>
        </p:nvSpPr>
        <p:spPr>
          <a:xfrm>
            <a:off x="5757686" y="145974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6" name="Chevron 12">
            <a:extLst>
              <a:ext uri="{FF2B5EF4-FFF2-40B4-BE49-F238E27FC236}">
                <a16:creationId xmlns:a16="http://schemas.microsoft.com/office/drawing/2014/main" id="{31BF4D8A-FF64-429B-BA36-9DE6AEA0E507}"/>
              </a:ext>
            </a:extLst>
          </p:cNvPr>
          <p:cNvSpPr/>
          <p:nvPr/>
        </p:nvSpPr>
        <p:spPr>
          <a:xfrm>
            <a:off x="5987777" y="145974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7" name="Chevron 13">
            <a:extLst>
              <a:ext uri="{FF2B5EF4-FFF2-40B4-BE49-F238E27FC236}">
                <a16:creationId xmlns:a16="http://schemas.microsoft.com/office/drawing/2014/main" id="{AEE66374-6A60-48A4-A9CB-84AA09344016}"/>
              </a:ext>
            </a:extLst>
          </p:cNvPr>
          <p:cNvSpPr/>
          <p:nvPr/>
        </p:nvSpPr>
        <p:spPr>
          <a:xfrm>
            <a:off x="6220887" y="145974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8" name="Chevron 14">
            <a:extLst>
              <a:ext uri="{FF2B5EF4-FFF2-40B4-BE49-F238E27FC236}">
                <a16:creationId xmlns:a16="http://schemas.microsoft.com/office/drawing/2014/main" id="{1305AE58-AAF5-4865-9391-7705408790B7}"/>
              </a:ext>
            </a:extLst>
          </p:cNvPr>
          <p:cNvSpPr/>
          <p:nvPr/>
        </p:nvSpPr>
        <p:spPr>
          <a:xfrm>
            <a:off x="6422064" y="145974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9" name="Chevron 15">
            <a:extLst>
              <a:ext uri="{FF2B5EF4-FFF2-40B4-BE49-F238E27FC236}">
                <a16:creationId xmlns:a16="http://schemas.microsoft.com/office/drawing/2014/main" id="{32302FC2-83B2-4677-92BA-9354CC00B4BE}"/>
              </a:ext>
            </a:extLst>
          </p:cNvPr>
          <p:cNvSpPr/>
          <p:nvPr/>
        </p:nvSpPr>
        <p:spPr>
          <a:xfrm>
            <a:off x="6648412" y="145974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0" name="Chevron 16">
            <a:extLst>
              <a:ext uri="{FF2B5EF4-FFF2-40B4-BE49-F238E27FC236}">
                <a16:creationId xmlns:a16="http://schemas.microsoft.com/office/drawing/2014/main" id="{89C7ED0D-93F1-40E9-8BBD-E2A1DD0A0A15}"/>
              </a:ext>
            </a:extLst>
          </p:cNvPr>
          <p:cNvSpPr/>
          <p:nvPr/>
        </p:nvSpPr>
        <p:spPr>
          <a:xfrm>
            <a:off x="6881522" y="145974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1" name="Chevron 17">
            <a:extLst>
              <a:ext uri="{FF2B5EF4-FFF2-40B4-BE49-F238E27FC236}">
                <a16:creationId xmlns:a16="http://schemas.microsoft.com/office/drawing/2014/main" id="{6CB323A4-B438-44CA-84DE-CA0C55ECA932}"/>
              </a:ext>
            </a:extLst>
          </p:cNvPr>
          <p:cNvSpPr/>
          <p:nvPr/>
        </p:nvSpPr>
        <p:spPr>
          <a:xfrm>
            <a:off x="7082699" y="145974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2" name="Chevron 18">
            <a:extLst>
              <a:ext uri="{FF2B5EF4-FFF2-40B4-BE49-F238E27FC236}">
                <a16:creationId xmlns:a16="http://schemas.microsoft.com/office/drawing/2014/main" id="{A4E366A4-FA15-43F2-AC85-B4B8ACDE055E}"/>
              </a:ext>
            </a:extLst>
          </p:cNvPr>
          <p:cNvSpPr/>
          <p:nvPr/>
        </p:nvSpPr>
        <p:spPr>
          <a:xfrm>
            <a:off x="7283648" y="1449689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3" name="Chevron 19">
            <a:extLst>
              <a:ext uri="{FF2B5EF4-FFF2-40B4-BE49-F238E27FC236}">
                <a16:creationId xmlns:a16="http://schemas.microsoft.com/office/drawing/2014/main" id="{D7ABAD2F-8C26-4B0E-AD26-292401CF9089}"/>
              </a:ext>
            </a:extLst>
          </p:cNvPr>
          <p:cNvSpPr/>
          <p:nvPr/>
        </p:nvSpPr>
        <p:spPr>
          <a:xfrm>
            <a:off x="7516758" y="1449689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4" name="Chevron 20">
            <a:extLst>
              <a:ext uri="{FF2B5EF4-FFF2-40B4-BE49-F238E27FC236}">
                <a16:creationId xmlns:a16="http://schemas.microsoft.com/office/drawing/2014/main" id="{03655318-E74E-43B9-A102-0148FCBC311B}"/>
              </a:ext>
            </a:extLst>
          </p:cNvPr>
          <p:cNvSpPr/>
          <p:nvPr/>
        </p:nvSpPr>
        <p:spPr>
          <a:xfrm>
            <a:off x="7717935" y="1449689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5" name="Chevron 21">
            <a:extLst>
              <a:ext uri="{FF2B5EF4-FFF2-40B4-BE49-F238E27FC236}">
                <a16:creationId xmlns:a16="http://schemas.microsoft.com/office/drawing/2014/main" id="{74479D6D-61B7-4B73-8A75-430779F7A918}"/>
              </a:ext>
            </a:extLst>
          </p:cNvPr>
          <p:cNvSpPr/>
          <p:nvPr/>
        </p:nvSpPr>
        <p:spPr>
          <a:xfrm>
            <a:off x="7921004" y="144457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6" name="Chevron 22">
            <a:extLst>
              <a:ext uri="{FF2B5EF4-FFF2-40B4-BE49-F238E27FC236}">
                <a16:creationId xmlns:a16="http://schemas.microsoft.com/office/drawing/2014/main" id="{047CDE67-9419-4AC8-9F5A-907F8CDD3063}"/>
              </a:ext>
            </a:extLst>
          </p:cNvPr>
          <p:cNvSpPr/>
          <p:nvPr/>
        </p:nvSpPr>
        <p:spPr>
          <a:xfrm>
            <a:off x="8154114" y="144457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7" name="Chevron 23">
            <a:extLst>
              <a:ext uri="{FF2B5EF4-FFF2-40B4-BE49-F238E27FC236}">
                <a16:creationId xmlns:a16="http://schemas.microsoft.com/office/drawing/2014/main" id="{10BAA969-1D04-4DEA-9DBB-E41D441BCAD5}"/>
              </a:ext>
            </a:extLst>
          </p:cNvPr>
          <p:cNvSpPr/>
          <p:nvPr/>
        </p:nvSpPr>
        <p:spPr>
          <a:xfrm>
            <a:off x="8355291" y="144457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8" name="Chevron 21">
            <a:extLst>
              <a:ext uri="{FF2B5EF4-FFF2-40B4-BE49-F238E27FC236}">
                <a16:creationId xmlns:a16="http://schemas.microsoft.com/office/drawing/2014/main" id="{05D4B296-6390-49FC-99CB-9BCF0D25905A}"/>
              </a:ext>
            </a:extLst>
          </p:cNvPr>
          <p:cNvSpPr/>
          <p:nvPr/>
        </p:nvSpPr>
        <p:spPr>
          <a:xfrm>
            <a:off x="8567267" y="144457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39" name="Chevron 22">
            <a:extLst>
              <a:ext uri="{FF2B5EF4-FFF2-40B4-BE49-F238E27FC236}">
                <a16:creationId xmlns:a16="http://schemas.microsoft.com/office/drawing/2014/main" id="{C0E970FB-F5B4-48EC-A80F-F2DCC9A85A8F}"/>
              </a:ext>
            </a:extLst>
          </p:cNvPr>
          <p:cNvSpPr/>
          <p:nvPr/>
        </p:nvSpPr>
        <p:spPr>
          <a:xfrm>
            <a:off x="8800377" y="144457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40" name="Chevron 23">
            <a:extLst>
              <a:ext uri="{FF2B5EF4-FFF2-40B4-BE49-F238E27FC236}">
                <a16:creationId xmlns:a16="http://schemas.microsoft.com/office/drawing/2014/main" id="{69574ACC-DECD-4E14-8585-873B1958D17E}"/>
              </a:ext>
            </a:extLst>
          </p:cNvPr>
          <p:cNvSpPr/>
          <p:nvPr/>
        </p:nvSpPr>
        <p:spPr>
          <a:xfrm>
            <a:off x="9001554" y="144457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CAB3A89-280D-3E58-7AEE-A24767CA24F5}"/>
              </a:ext>
            </a:extLst>
          </p:cNvPr>
          <p:cNvSpPr/>
          <p:nvPr/>
        </p:nvSpPr>
        <p:spPr>
          <a:xfrm>
            <a:off x="464873" y="2137824"/>
            <a:ext cx="1414411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sl-SI" sz="2800" b="1" dirty="0">
                <a:solidFill>
                  <a:schemeClr val="bg1"/>
                </a:solidFill>
              </a:rPr>
              <a:t>od 2007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3837BD2-0DB2-3A23-6FFC-35A8640A98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98" y="179134"/>
            <a:ext cx="1515792" cy="11457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AB86CD0-4178-E281-C77A-F604FB1AD237}"/>
              </a:ext>
            </a:extLst>
          </p:cNvPr>
          <p:cNvSpPr txBox="1"/>
          <p:nvPr/>
        </p:nvSpPr>
        <p:spPr>
          <a:xfrm>
            <a:off x="7254903" y="4501172"/>
            <a:ext cx="3209979" cy="132343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chemeClr val="bg1"/>
                </a:solidFill>
                <a:latin typeface="Georgia" panose="02040502050405020303" pitchFamily="18" charset="0"/>
              </a:rPr>
              <a:t>ODDELEK: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bg1"/>
                </a:solidFill>
                <a:latin typeface="Georgia" panose="02040502050405020303" pitchFamily="18" charset="0"/>
              </a:rPr>
              <a:t>7 postelj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bg1"/>
                </a:solidFill>
                <a:latin typeface="Georgia" panose="02040502050405020303" pitchFamily="18" charset="0"/>
              </a:rPr>
              <a:t>za bolnike z najtežjimi simptomi</a:t>
            </a:r>
          </a:p>
        </p:txBody>
      </p:sp>
    </p:spTree>
    <p:extLst>
      <p:ext uri="{BB962C8B-B14F-4D97-AF65-F5344CB8AC3E}">
        <p14:creationId xmlns:p14="http://schemas.microsoft.com/office/powerpoint/2010/main" val="380796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ADCE32B4-2BD5-62A0-EF76-27319FB6B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125" y="2399434"/>
            <a:ext cx="2238765" cy="162819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Slika 40">
            <a:extLst>
              <a:ext uri="{FF2B5EF4-FFF2-40B4-BE49-F238E27FC236}">
                <a16:creationId xmlns:a16="http://schemas.microsoft.com/office/drawing/2014/main" id="{7AF1A6C3-BC62-F289-78A7-8E5A4ED8E7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15" y="237741"/>
            <a:ext cx="1282768" cy="1381443"/>
          </a:xfrm>
          <a:prstGeom prst="rect">
            <a:avLst/>
          </a:prstGeom>
        </p:spPr>
      </p:pic>
      <p:sp>
        <p:nvSpPr>
          <p:cNvPr id="32" name="Rectangle 2">
            <a:extLst>
              <a:ext uri="{FF2B5EF4-FFF2-40B4-BE49-F238E27FC236}">
                <a16:creationId xmlns:a16="http://schemas.microsoft.com/office/drawing/2014/main" id="{E2C9A417-CD0D-4F90-A699-B3D5701306D1}"/>
              </a:ext>
            </a:extLst>
          </p:cNvPr>
          <p:cNvSpPr/>
          <p:nvPr/>
        </p:nvSpPr>
        <p:spPr>
          <a:xfrm>
            <a:off x="3983523" y="6641987"/>
            <a:ext cx="575283" cy="21544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sl-SI" sz="800" b="1" dirty="0">
                <a:solidFill>
                  <a:schemeClr val="bg1"/>
                </a:solidFill>
              </a:rPr>
              <a:t>od 2007 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AA9E2EB5-B1FD-4F53-8C06-F68ACDA77DD5}"/>
              </a:ext>
            </a:extLst>
          </p:cNvPr>
          <p:cNvSpPr txBox="1"/>
          <p:nvPr/>
        </p:nvSpPr>
        <p:spPr>
          <a:xfrm>
            <a:off x="2396478" y="6830427"/>
            <a:ext cx="1589649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l-SI" sz="800" b="1" dirty="0">
                <a:solidFill>
                  <a:schemeClr val="bg1"/>
                </a:solidFill>
              </a:rPr>
              <a:t>ODDELEK ZA </a:t>
            </a:r>
          </a:p>
          <a:p>
            <a:pPr algn="r"/>
            <a:r>
              <a:rPr lang="sl-SI" sz="800" b="1" dirty="0">
                <a:solidFill>
                  <a:schemeClr val="bg1"/>
                </a:solidFill>
              </a:rPr>
              <a:t>AKUTNO PALIATIVNO OSKRBO</a:t>
            </a:r>
          </a:p>
        </p:txBody>
      </p:sp>
      <p:pic>
        <p:nvPicPr>
          <p:cNvPr id="30" name="Picture 7">
            <a:extLst>
              <a:ext uri="{FF2B5EF4-FFF2-40B4-BE49-F238E27FC236}">
                <a16:creationId xmlns:a16="http://schemas.microsoft.com/office/drawing/2014/main" id="{7663E5EF-A6FC-48E2-B0C8-6FC8332E2E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10" y="6505765"/>
            <a:ext cx="1288945" cy="685903"/>
          </a:xfrm>
          <a:prstGeom prst="rect">
            <a:avLst/>
          </a:prstGeom>
        </p:spPr>
      </p:pic>
      <p:pic>
        <p:nvPicPr>
          <p:cNvPr id="31" name="Picture 2" descr="C:\Users\Maja\Desktop\10 letnica\kamelice v krogu.png">
            <a:extLst>
              <a:ext uri="{FF2B5EF4-FFF2-40B4-BE49-F238E27FC236}">
                <a16:creationId xmlns:a16="http://schemas.microsoft.com/office/drawing/2014/main" id="{49F0838A-3BAB-415B-AB65-D8B6EFE7F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89" y="6460886"/>
            <a:ext cx="626778" cy="6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1C57AC8B-336F-4CE7-8962-E0F831B54E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098" y="6467049"/>
            <a:ext cx="2404984" cy="712552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DE8752E4-7A53-4651-B462-E242C2594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700" y="423503"/>
            <a:ext cx="6070508" cy="610425"/>
          </a:xfrm>
        </p:spPr>
        <p:txBody>
          <a:bodyPr/>
          <a:lstStyle/>
          <a:p>
            <a:r>
              <a:rPr lang="hr-HR" sz="3200" dirty="0"/>
              <a:t>PALIATIVNA OSKRBA na </a:t>
            </a:r>
            <a:br>
              <a:rPr lang="hr-HR" sz="3200" dirty="0"/>
            </a:br>
            <a:r>
              <a:rPr lang="hr-HR" sz="3200" dirty="0"/>
              <a:t>Onkološkom institutu Ljubljana</a:t>
            </a:r>
            <a:endParaRPr lang="en-US" sz="3200" dirty="0"/>
          </a:p>
        </p:txBody>
      </p:sp>
      <p:sp>
        <p:nvSpPr>
          <p:cNvPr id="12" name="Pentagon 8">
            <a:extLst>
              <a:ext uri="{FF2B5EF4-FFF2-40B4-BE49-F238E27FC236}">
                <a16:creationId xmlns:a16="http://schemas.microsoft.com/office/drawing/2014/main" id="{0091797F-4A20-438B-87EB-35C57C21629F}"/>
              </a:ext>
            </a:extLst>
          </p:cNvPr>
          <p:cNvSpPr/>
          <p:nvPr/>
        </p:nvSpPr>
        <p:spPr>
          <a:xfrm>
            <a:off x="535335" y="1470630"/>
            <a:ext cx="4789565" cy="288032"/>
          </a:xfrm>
          <a:prstGeom prst="homePlat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   1990       –       2007       –       2017     ...</a:t>
            </a:r>
          </a:p>
        </p:txBody>
      </p:sp>
      <p:sp>
        <p:nvSpPr>
          <p:cNvPr id="13" name="Chevron 9">
            <a:extLst>
              <a:ext uri="{FF2B5EF4-FFF2-40B4-BE49-F238E27FC236}">
                <a16:creationId xmlns:a16="http://schemas.microsoft.com/office/drawing/2014/main" id="{C98E73BB-C227-4DB4-8D4F-6B60E5C09829}"/>
              </a:ext>
            </a:extLst>
          </p:cNvPr>
          <p:cNvSpPr/>
          <p:nvPr/>
        </p:nvSpPr>
        <p:spPr>
          <a:xfrm>
            <a:off x="5348197" y="1462760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4" name="Chevron 10">
            <a:extLst>
              <a:ext uri="{FF2B5EF4-FFF2-40B4-BE49-F238E27FC236}">
                <a16:creationId xmlns:a16="http://schemas.microsoft.com/office/drawing/2014/main" id="{E407D73D-B1CD-4678-BEBB-1754BAA22D44}"/>
              </a:ext>
            </a:extLst>
          </p:cNvPr>
          <p:cNvSpPr/>
          <p:nvPr/>
        </p:nvSpPr>
        <p:spPr>
          <a:xfrm>
            <a:off x="5549374" y="145974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5" name="Chevron 11">
            <a:extLst>
              <a:ext uri="{FF2B5EF4-FFF2-40B4-BE49-F238E27FC236}">
                <a16:creationId xmlns:a16="http://schemas.microsoft.com/office/drawing/2014/main" id="{5F448EFD-F2EB-4B28-8A6A-5FBF79FE4E1F}"/>
              </a:ext>
            </a:extLst>
          </p:cNvPr>
          <p:cNvSpPr/>
          <p:nvPr/>
        </p:nvSpPr>
        <p:spPr>
          <a:xfrm>
            <a:off x="5757686" y="145974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6" name="Chevron 12">
            <a:extLst>
              <a:ext uri="{FF2B5EF4-FFF2-40B4-BE49-F238E27FC236}">
                <a16:creationId xmlns:a16="http://schemas.microsoft.com/office/drawing/2014/main" id="{31BF4D8A-FF64-429B-BA36-9DE6AEA0E507}"/>
              </a:ext>
            </a:extLst>
          </p:cNvPr>
          <p:cNvSpPr/>
          <p:nvPr/>
        </p:nvSpPr>
        <p:spPr>
          <a:xfrm>
            <a:off x="5987777" y="145974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7" name="Chevron 13">
            <a:extLst>
              <a:ext uri="{FF2B5EF4-FFF2-40B4-BE49-F238E27FC236}">
                <a16:creationId xmlns:a16="http://schemas.microsoft.com/office/drawing/2014/main" id="{AEE66374-6A60-48A4-A9CB-84AA09344016}"/>
              </a:ext>
            </a:extLst>
          </p:cNvPr>
          <p:cNvSpPr/>
          <p:nvPr/>
        </p:nvSpPr>
        <p:spPr>
          <a:xfrm>
            <a:off x="6220887" y="145974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8" name="Chevron 14">
            <a:extLst>
              <a:ext uri="{FF2B5EF4-FFF2-40B4-BE49-F238E27FC236}">
                <a16:creationId xmlns:a16="http://schemas.microsoft.com/office/drawing/2014/main" id="{1305AE58-AAF5-4865-9391-7705408790B7}"/>
              </a:ext>
            </a:extLst>
          </p:cNvPr>
          <p:cNvSpPr/>
          <p:nvPr/>
        </p:nvSpPr>
        <p:spPr>
          <a:xfrm>
            <a:off x="6422064" y="145974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9" name="Chevron 15">
            <a:extLst>
              <a:ext uri="{FF2B5EF4-FFF2-40B4-BE49-F238E27FC236}">
                <a16:creationId xmlns:a16="http://schemas.microsoft.com/office/drawing/2014/main" id="{32302FC2-83B2-4677-92BA-9354CC00B4BE}"/>
              </a:ext>
            </a:extLst>
          </p:cNvPr>
          <p:cNvSpPr/>
          <p:nvPr/>
        </p:nvSpPr>
        <p:spPr>
          <a:xfrm>
            <a:off x="6648412" y="145974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0" name="Chevron 16">
            <a:extLst>
              <a:ext uri="{FF2B5EF4-FFF2-40B4-BE49-F238E27FC236}">
                <a16:creationId xmlns:a16="http://schemas.microsoft.com/office/drawing/2014/main" id="{89C7ED0D-93F1-40E9-8BBD-E2A1DD0A0A15}"/>
              </a:ext>
            </a:extLst>
          </p:cNvPr>
          <p:cNvSpPr/>
          <p:nvPr/>
        </p:nvSpPr>
        <p:spPr>
          <a:xfrm>
            <a:off x="6881522" y="145974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1" name="Chevron 17">
            <a:extLst>
              <a:ext uri="{FF2B5EF4-FFF2-40B4-BE49-F238E27FC236}">
                <a16:creationId xmlns:a16="http://schemas.microsoft.com/office/drawing/2014/main" id="{6CB323A4-B438-44CA-84DE-CA0C55ECA932}"/>
              </a:ext>
            </a:extLst>
          </p:cNvPr>
          <p:cNvSpPr/>
          <p:nvPr/>
        </p:nvSpPr>
        <p:spPr>
          <a:xfrm>
            <a:off x="7082699" y="145974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2" name="Chevron 18">
            <a:extLst>
              <a:ext uri="{FF2B5EF4-FFF2-40B4-BE49-F238E27FC236}">
                <a16:creationId xmlns:a16="http://schemas.microsoft.com/office/drawing/2014/main" id="{A4E366A4-FA15-43F2-AC85-B4B8ACDE055E}"/>
              </a:ext>
            </a:extLst>
          </p:cNvPr>
          <p:cNvSpPr/>
          <p:nvPr/>
        </p:nvSpPr>
        <p:spPr>
          <a:xfrm>
            <a:off x="7283648" y="1449689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3" name="Chevron 19">
            <a:extLst>
              <a:ext uri="{FF2B5EF4-FFF2-40B4-BE49-F238E27FC236}">
                <a16:creationId xmlns:a16="http://schemas.microsoft.com/office/drawing/2014/main" id="{D7ABAD2F-8C26-4B0E-AD26-292401CF9089}"/>
              </a:ext>
            </a:extLst>
          </p:cNvPr>
          <p:cNvSpPr/>
          <p:nvPr/>
        </p:nvSpPr>
        <p:spPr>
          <a:xfrm>
            <a:off x="7516758" y="1449689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4" name="Chevron 20">
            <a:extLst>
              <a:ext uri="{FF2B5EF4-FFF2-40B4-BE49-F238E27FC236}">
                <a16:creationId xmlns:a16="http://schemas.microsoft.com/office/drawing/2014/main" id="{03655318-E74E-43B9-A102-0148FCBC311B}"/>
              </a:ext>
            </a:extLst>
          </p:cNvPr>
          <p:cNvSpPr/>
          <p:nvPr/>
        </p:nvSpPr>
        <p:spPr>
          <a:xfrm>
            <a:off x="7717935" y="1449689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5" name="Chevron 21">
            <a:extLst>
              <a:ext uri="{FF2B5EF4-FFF2-40B4-BE49-F238E27FC236}">
                <a16:creationId xmlns:a16="http://schemas.microsoft.com/office/drawing/2014/main" id="{74479D6D-61B7-4B73-8A75-430779F7A918}"/>
              </a:ext>
            </a:extLst>
          </p:cNvPr>
          <p:cNvSpPr/>
          <p:nvPr/>
        </p:nvSpPr>
        <p:spPr>
          <a:xfrm>
            <a:off x="7921004" y="144457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6" name="Chevron 22">
            <a:extLst>
              <a:ext uri="{FF2B5EF4-FFF2-40B4-BE49-F238E27FC236}">
                <a16:creationId xmlns:a16="http://schemas.microsoft.com/office/drawing/2014/main" id="{047CDE67-9419-4AC8-9F5A-907F8CDD3063}"/>
              </a:ext>
            </a:extLst>
          </p:cNvPr>
          <p:cNvSpPr/>
          <p:nvPr/>
        </p:nvSpPr>
        <p:spPr>
          <a:xfrm>
            <a:off x="8154114" y="144457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7" name="Chevron 23">
            <a:extLst>
              <a:ext uri="{FF2B5EF4-FFF2-40B4-BE49-F238E27FC236}">
                <a16:creationId xmlns:a16="http://schemas.microsoft.com/office/drawing/2014/main" id="{10BAA969-1D04-4DEA-9DBB-E41D441BCAD5}"/>
              </a:ext>
            </a:extLst>
          </p:cNvPr>
          <p:cNvSpPr/>
          <p:nvPr/>
        </p:nvSpPr>
        <p:spPr>
          <a:xfrm>
            <a:off x="8355291" y="144457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8" name="Chevron 21">
            <a:extLst>
              <a:ext uri="{FF2B5EF4-FFF2-40B4-BE49-F238E27FC236}">
                <a16:creationId xmlns:a16="http://schemas.microsoft.com/office/drawing/2014/main" id="{05D4B296-6390-49FC-99CB-9BCF0D25905A}"/>
              </a:ext>
            </a:extLst>
          </p:cNvPr>
          <p:cNvSpPr/>
          <p:nvPr/>
        </p:nvSpPr>
        <p:spPr>
          <a:xfrm>
            <a:off x="8567267" y="144457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39" name="Chevron 22">
            <a:extLst>
              <a:ext uri="{FF2B5EF4-FFF2-40B4-BE49-F238E27FC236}">
                <a16:creationId xmlns:a16="http://schemas.microsoft.com/office/drawing/2014/main" id="{C0E970FB-F5B4-48EC-A80F-F2DCC9A85A8F}"/>
              </a:ext>
            </a:extLst>
          </p:cNvPr>
          <p:cNvSpPr/>
          <p:nvPr/>
        </p:nvSpPr>
        <p:spPr>
          <a:xfrm>
            <a:off x="8800377" y="144457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40" name="Chevron 23">
            <a:extLst>
              <a:ext uri="{FF2B5EF4-FFF2-40B4-BE49-F238E27FC236}">
                <a16:creationId xmlns:a16="http://schemas.microsoft.com/office/drawing/2014/main" id="{69574ACC-DECD-4E14-8585-873B1958D17E}"/>
              </a:ext>
            </a:extLst>
          </p:cNvPr>
          <p:cNvSpPr/>
          <p:nvPr/>
        </p:nvSpPr>
        <p:spPr>
          <a:xfrm>
            <a:off x="9001554" y="144457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CAB3A89-280D-3E58-7AEE-A24767CA24F5}"/>
              </a:ext>
            </a:extLst>
          </p:cNvPr>
          <p:cNvSpPr/>
          <p:nvPr/>
        </p:nvSpPr>
        <p:spPr>
          <a:xfrm>
            <a:off x="464873" y="2137824"/>
            <a:ext cx="1414411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sl-SI" sz="2800" b="1" dirty="0">
                <a:solidFill>
                  <a:schemeClr val="bg1"/>
                </a:solidFill>
              </a:rPr>
              <a:t>od 2007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65E96D2-0DD1-AC4F-0EF5-2D319BB4C0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 r="10872"/>
          <a:stretch/>
        </p:blipFill>
        <p:spPr>
          <a:xfrm>
            <a:off x="4251213" y="2481573"/>
            <a:ext cx="2425156" cy="162819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9E2542-CD9F-4E71-C6B4-131ADAC22182}"/>
              </a:ext>
            </a:extLst>
          </p:cNvPr>
          <p:cNvSpPr/>
          <p:nvPr/>
        </p:nvSpPr>
        <p:spPr>
          <a:xfrm>
            <a:off x="3698485" y="2087477"/>
            <a:ext cx="1414411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sl-SI" sz="2800" b="1" dirty="0">
                <a:solidFill>
                  <a:schemeClr val="bg1"/>
                </a:solidFill>
              </a:rPr>
              <a:t>od 2012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3837BD2-0DB2-3A23-6FFC-35A8640A98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98" y="179134"/>
            <a:ext cx="1515792" cy="11457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AB86CD0-4178-E281-C77A-F604FB1AD237}"/>
              </a:ext>
            </a:extLst>
          </p:cNvPr>
          <p:cNvSpPr txBox="1"/>
          <p:nvPr/>
        </p:nvSpPr>
        <p:spPr>
          <a:xfrm>
            <a:off x="7254903" y="4501172"/>
            <a:ext cx="320997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chemeClr val="bg1"/>
                </a:solidFill>
                <a:latin typeface="Georgia" panose="02040502050405020303" pitchFamily="18" charset="0"/>
              </a:rPr>
              <a:t>KONZILJARNA SLUŽBA: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bg1"/>
                </a:solidFill>
                <a:latin typeface="Georgia" panose="02040502050405020303" pitchFamily="18" charset="0"/>
              </a:rPr>
              <a:t>vsak dan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bg1"/>
                </a:solidFill>
                <a:latin typeface="Georgia" panose="02040502050405020303" pitchFamily="18" charset="0"/>
              </a:rPr>
              <a:t>vsi oddelki OI</a:t>
            </a:r>
          </a:p>
        </p:txBody>
      </p:sp>
    </p:spTree>
    <p:extLst>
      <p:ext uri="{BB962C8B-B14F-4D97-AF65-F5344CB8AC3E}">
        <p14:creationId xmlns:p14="http://schemas.microsoft.com/office/powerpoint/2010/main" val="3745946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lika 40">
            <a:extLst>
              <a:ext uri="{FF2B5EF4-FFF2-40B4-BE49-F238E27FC236}">
                <a16:creationId xmlns:a16="http://schemas.microsoft.com/office/drawing/2014/main" id="{7AF1A6C3-BC62-F289-78A7-8E5A4ED8E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15" y="237741"/>
            <a:ext cx="1282768" cy="1381443"/>
          </a:xfrm>
          <a:prstGeom prst="rect">
            <a:avLst/>
          </a:prstGeom>
        </p:spPr>
      </p:pic>
      <p:sp>
        <p:nvSpPr>
          <p:cNvPr id="32" name="Rectangle 2">
            <a:extLst>
              <a:ext uri="{FF2B5EF4-FFF2-40B4-BE49-F238E27FC236}">
                <a16:creationId xmlns:a16="http://schemas.microsoft.com/office/drawing/2014/main" id="{E2C9A417-CD0D-4F90-A699-B3D5701306D1}"/>
              </a:ext>
            </a:extLst>
          </p:cNvPr>
          <p:cNvSpPr/>
          <p:nvPr/>
        </p:nvSpPr>
        <p:spPr>
          <a:xfrm>
            <a:off x="3983523" y="6641987"/>
            <a:ext cx="575283" cy="21544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sl-SI" sz="800" b="1" dirty="0">
                <a:solidFill>
                  <a:schemeClr val="bg1"/>
                </a:solidFill>
              </a:rPr>
              <a:t>od 2007 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AA9E2EB5-B1FD-4F53-8C06-F68ACDA77DD5}"/>
              </a:ext>
            </a:extLst>
          </p:cNvPr>
          <p:cNvSpPr txBox="1"/>
          <p:nvPr/>
        </p:nvSpPr>
        <p:spPr>
          <a:xfrm>
            <a:off x="2396478" y="6830427"/>
            <a:ext cx="1589649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l-SI" sz="800" b="1" dirty="0">
                <a:solidFill>
                  <a:schemeClr val="bg1"/>
                </a:solidFill>
              </a:rPr>
              <a:t>ODDELEK ZA </a:t>
            </a:r>
          </a:p>
          <a:p>
            <a:pPr algn="r"/>
            <a:r>
              <a:rPr lang="sl-SI" sz="800" b="1" dirty="0">
                <a:solidFill>
                  <a:schemeClr val="bg1"/>
                </a:solidFill>
              </a:rPr>
              <a:t>AKUTNO PALIATIVNO OSKRBO</a:t>
            </a:r>
          </a:p>
        </p:txBody>
      </p:sp>
      <p:pic>
        <p:nvPicPr>
          <p:cNvPr id="30" name="Picture 7">
            <a:extLst>
              <a:ext uri="{FF2B5EF4-FFF2-40B4-BE49-F238E27FC236}">
                <a16:creationId xmlns:a16="http://schemas.microsoft.com/office/drawing/2014/main" id="{7663E5EF-A6FC-48E2-B0C8-6FC8332E2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10" y="6505765"/>
            <a:ext cx="1288945" cy="685903"/>
          </a:xfrm>
          <a:prstGeom prst="rect">
            <a:avLst/>
          </a:prstGeom>
        </p:spPr>
      </p:pic>
      <p:pic>
        <p:nvPicPr>
          <p:cNvPr id="31" name="Picture 2" descr="C:\Users\Maja\Desktop\10 letnica\kamelice v krogu.png">
            <a:extLst>
              <a:ext uri="{FF2B5EF4-FFF2-40B4-BE49-F238E27FC236}">
                <a16:creationId xmlns:a16="http://schemas.microsoft.com/office/drawing/2014/main" id="{49F0838A-3BAB-415B-AB65-D8B6EFE7F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89" y="6460886"/>
            <a:ext cx="626778" cy="6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1C57AC8B-336F-4CE7-8962-E0F831B54E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098" y="6467049"/>
            <a:ext cx="2404984" cy="712552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DE8752E4-7A53-4651-B462-E242C2594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700" y="423503"/>
            <a:ext cx="6070508" cy="610425"/>
          </a:xfrm>
        </p:spPr>
        <p:txBody>
          <a:bodyPr/>
          <a:lstStyle/>
          <a:p>
            <a:r>
              <a:rPr lang="hr-HR" sz="3200" dirty="0"/>
              <a:t>PALIATIVNA OSKRBA na </a:t>
            </a:r>
            <a:br>
              <a:rPr lang="hr-HR" sz="3200" dirty="0"/>
            </a:br>
            <a:r>
              <a:rPr lang="hr-HR" sz="3200" dirty="0"/>
              <a:t>Onkološkom institutu Ljubljana</a:t>
            </a:r>
            <a:endParaRPr lang="en-US" sz="3200" dirty="0"/>
          </a:p>
        </p:txBody>
      </p:sp>
      <p:pic>
        <p:nvPicPr>
          <p:cNvPr id="36" name="Picture 3">
            <a:extLst>
              <a:ext uri="{FF2B5EF4-FFF2-40B4-BE49-F238E27FC236}">
                <a16:creationId xmlns:a16="http://schemas.microsoft.com/office/drawing/2014/main" id="{3642E326-95B3-40B1-9518-1DE78DC6B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125" y="2399434"/>
            <a:ext cx="2238765" cy="162819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agon 8">
            <a:extLst>
              <a:ext uri="{FF2B5EF4-FFF2-40B4-BE49-F238E27FC236}">
                <a16:creationId xmlns:a16="http://schemas.microsoft.com/office/drawing/2014/main" id="{0091797F-4A20-438B-87EB-35C57C21629F}"/>
              </a:ext>
            </a:extLst>
          </p:cNvPr>
          <p:cNvSpPr/>
          <p:nvPr/>
        </p:nvSpPr>
        <p:spPr>
          <a:xfrm>
            <a:off x="535335" y="1470630"/>
            <a:ext cx="4789565" cy="288032"/>
          </a:xfrm>
          <a:prstGeom prst="homePlat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   1990       –       2007       –       2017     ...</a:t>
            </a:r>
          </a:p>
        </p:txBody>
      </p:sp>
      <p:sp>
        <p:nvSpPr>
          <p:cNvPr id="13" name="Chevron 9">
            <a:extLst>
              <a:ext uri="{FF2B5EF4-FFF2-40B4-BE49-F238E27FC236}">
                <a16:creationId xmlns:a16="http://schemas.microsoft.com/office/drawing/2014/main" id="{C98E73BB-C227-4DB4-8D4F-6B60E5C09829}"/>
              </a:ext>
            </a:extLst>
          </p:cNvPr>
          <p:cNvSpPr/>
          <p:nvPr/>
        </p:nvSpPr>
        <p:spPr>
          <a:xfrm>
            <a:off x="5348197" y="1462760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4" name="Chevron 10">
            <a:extLst>
              <a:ext uri="{FF2B5EF4-FFF2-40B4-BE49-F238E27FC236}">
                <a16:creationId xmlns:a16="http://schemas.microsoft.com/office/drawing/2014/main" id="{E407D73D-B1CD-4678-BEBB-1754BAA22D44}"/>
              </a:ext>
            </a:extLst>
          </p:cNvPr>
          <p:cNvSpPr/>
          <p:nvPr/>
        </p:nvSpPr>
        <p:spPr>
          <a:xfrm>
            <a:off x="5549374" y="145974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5" name="Chevron 11">
            <a:extLst>
              <a:ext uri="{FF2B5EF4-FFF2-40B4-BE49-F238E27FC236}">
                <a16:creationId xmlns:a16="http://schemas.microsoft.com/office/drawing/2014/main" id="{5F448EFD-F2EB-4B28-8A6A-5FBF79FE4E1F}"/>
              </a:ext>
            </a:extLst>
          </p:cNvPr>
          <p:cNvSpPr/>
          <p:nvPr/>
        </p:nvSpPr>
        <p:spPr>
          <a:xfrm>
            <a:off x="5757686" y="145974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6" name="Chevron 12">
            <a:extLst>
              <a:ext uri="{FF2B5EF4-FFF2-40B4-BE49-F238E27FC236}">
                <a16:creationId xmlns:a16="http://schemas.microsoft.com/office/drawing/2014/main" id="{31BF4D8A-FF64-429B-BA36-9DE6AEA0E507}"/>
              </a:ext>
            </a:extLst>
          </p:cNvPr>
          <p:cNvSpPr/>
          <p:nvPr/>
        </p:nvSpPr>
        <p:spPr>
          <a:xfrm>
            <a:off x="5987777" y="145974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7" name="Chevron 13">
            <a:extLst>
              <a:ext uri="{FF2B5EF4-FFF2-40B4-BE49-F238E27FC236}">
                <a16:creationId xmlns:a16="http://schemas.microsoft.com/office/drawing/2014/main" id="{AEE66374-6A60-48A4-A9CB-84AA09344016}"/>
              </a:ext>
            </a:extLst>
          </p:cNvPr>
          <p:cNvSpPr/>
          <p:nvPr/>
        </p:nvSpPr>
        <p:spPr>
          <a:xfrm>
            <a:off x="6220887" y="145974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8" name="Chevron 14">
            <a:extLst>
              <a:ext uri="{FF2B5EF4-FFF2-40B4-BE49-F238E27FC236}">
                <a16:creationId xmlns:a16="http://schemas.microsoft.com/office/drawing/2014/main" id="{1305AE58-AAF5-4865-9391-7705408790B7}"/>
              </a:ext>
            </a:extLst>
          </p:cNvPr>
          <p:cNvSpPr/>
          <p:nvPr/>
        </p:nvSpPr>
        <p:spPr>
          <a:xfrm>
            <a:off x="6422064" y="145974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9" name="Chevron 15">
            <a:extLst>
              <a:ext uri="{FF2B5EF4-FFF2-40B4-BE49-F238E27FC236}">
                <a16:creationId xmlns:a16="http://schemas.microsoft.com/office/drawing/2014/main" id="{32302FC2-83B2-4677-92BA-9354CC00B4BE}"/>
              </a:ext>
            </a:extLst>
          </p:cNvPr>
          <p:cNvSpPr/>
          <p:nvPr/>
        </p:nvSpPr>
        <p:spPr>
          <a:xfrm>
            <a:off x="6648412" y="145974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0" name="Chevron 16">
            <a:extLst>
              <a:ext uri="{FF2B5EF4-FFF2-40B4-BE49-F238E27FC236}">
                <a16:creationId xmlns:a16="http://schemas.microsoft.com/office/drawing/2014/main" id="{89C7ED0D-93F1-40E9-8BBD-E2A1DD0A0A15}"/>
              </a:ext>
            </a:extLst>
          </p:cNvPr>
          <p:cNvSpPr/>
          <p:nvPr/>
        </p:nvSpPr>
        <p:spPr>
          <a:xfrm>
            <a:off x="6881522" y="145974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1" name="Chevron 17">
            <a:extLst>
              <a:ext uri="{FF2B5EF4-FFF2-40B4-BE49-F238E27FC236}">
                <a16:creationId xmlns:a16="http://schemas.microsoft.com/office/drawing/2014/main" id="{6CB323A4-B438-44CA-84DE-CA0C55ECA932}"/>
              </a:ext>
            </a:extLst>
          </p:cNvPr>
          <p:cNvSpPr/>
          <p:nvPr/>
        </p:nvSpPr>
        <p:spPr>
          <a:xfrm>
            <a:off x="7082699" y="145974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2" name="Chevron 18">
            <a:extLst>
              <a:ext uri="{FF2B5EF4-FFF2-40B4-BE49-F238E27FC236}">
                <a16:creationId xmlns:a16="http://schemas.microsoft.com/office/drawing/2014/main" id="{A4E366A4-FA15-43F2-AC85-B4B8ACDE055E}"/>
              </a:ext>
            </a:extLst>
          </p:cNvPr>
          <p:cNvSpPr/>
          <p:nvPr/>
        </p:nvSpPr>
        <p:spPr>
          <a:xfrm>
            <a:off x="7283648" y="1449689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3" name="Chevron 19">
            <a:extLst>
              <a:ext uri="{FF2B5EF4-FFF2-40B4-BE49-F238E27FC236}">
                <a16:creationId xmlns:a16="http://schemas.microsoft.com/office/drawing/2014/main" id="{D7ABAD2F-8C26-4B0E-AD26-292401CF9089}"/>
              </a:ext>
            </a:extLst>
          </p:cNvPr>
          <p:cNvSpPr/>
          <p:nvPr/>
        </p:nvSpPr>
        <p:spPr>
          <a:xfrm>
            <a:off x="7516758" y="1449689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4" name="Chevron 20">
            <a:extLst>
              <a:ext uri="{FF2B5EF4-FFF2-40B4-BE49-F238E27FC236}">
                <a16:creationId xmlns:a16="http://schemas.microsoft.com/office/drawing/2014/main" id="{03655318-E74E-43B9-A102-0148FCBC311B}"/>
              </a:ext>
            </a:extLst>
          </p:cNvPr>
          <p:cNvSpPr/>
          <p:nvPr/>
        </p:nvSpPr>
        <p:spPr>
          <a:xfrm>
            <a:off x="7717935" y="1449689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5" name="Chevron 21">
            <a:extLst>
              <a:ext uri="{FF2B5EF4-FFF2-40B4-BE49-F238E27FC236}">
                <a16:creationId xmlns:a16="http://schemas.microsoft.com/office/drawing/2014/main" id="{74479D6D-61B7-4B73-8A75-430779F7A918}"/>
              </a:ext>
            </a:extLst>
          </p:cNvPr>
          <p:cNvSpPr/>
          <p:nvPr/>
        </p:nvSpPr>
        <p:spPr>
          <a:xfrm>
            <a:off x="7921004" y="144457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6" name="Chevron 22">
            <a:extLst>
              <a:ext uri="{FF2B5EF4-FFF2-40B4-BE49-F238E27FC236}">
                <a16:creationId xmlns:a16="http://schemas.microsoft.com/office/drawing/2014/main" id="{047CDE67-9419-4AC8-9F5A-907F8CDD3063}"/>
              </a:ext>
            </a:extLst>
          </p:cNvPr>
          <p:cNvSpPr/>
          <p:nvPr/>
        </p:nvSpPr>
        <p:spPr>
          <a:xfrm>
            <a:off x="8154114" y="144457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7" name="Chevron 23">
            <a:extLst>
              <a:ext uri="{FF2B5EF4-FFF2-40B4-BE49-F238E27FC236}">
                <a16:creationId xmlns:a16="http://schemas.microsoft.com/office/drawing/2014/main" id="{10BAA969-1D04-4DEA-9DBB-E41D441BCAD5}"/>
              </a:ext>
            </a:extLst>
          </p:cNvPr>
          <p:cNvSpPr/>
          <p:nvPr/>
        </p:nvSpPr>
        <p:spPr>
          <a:xfrm>
            <a:off x="8355291" y="144457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8" name="Chevron 21">
            <a:extLst>
              <a:ext uri="{FF2B5EF4-FFF2-40B4-BE49-F238E27FC236}">
                <a16:creationId xmlns:a16="http://schemas.microsoft.com/office/drawing/2014/main" id="{05D4B296-6390-49FC-99CB-9BCF0D25905A}"/>
              </a:ext>
            </a:extLst>
          </p:cNvPr>
          <p:cNvSpPr/>
          <p:nvPr/>
        </p:nvSpPr>
        <p:spPr>
          <a:xfrm>
            <a:off x="8567267" y="144457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39" name="Chevron 22">
            <a:extLst>
              <a:ext uri="{FF2B5EF4-FFF2-40B4-BE49-F238E27FC236}">
                <a16:creationId xmlns:a16="http://schemas.microsoft.com/office/drawing/2014/main" id="{C0E970FB-F5B4-48EC-A80F-F2DCC9A85A8F}"/>
              </a:ext>
            </a:extLst>
          </p:cNvPr>
          <p:cNvSpPr/>
          <p:nvPr/>
        </p:nvSpPr>
        <p:spPr>
          <a:xfrm>
            <a:off x="8800377" y="144457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40" name="Chevron 23">
            <a:extLst>
              <a:ext uri="{FF2B5EF4-FFF2-40B4-BE49-F238E27FC236}">
                <a16:creationId xmlns:a16="http://schemas.microsoft.com/office/drawing/2014/main" id="{69574ACC-DECD-4E14-8585-873B1958D17E}"/>
              </a:ext>
            </a:extLst>
          </p:cNvPr>
          <p:cNvSpPr/>
          <p:nvPr/>
        </p:nvSpPr>
        <p:spPr>
          <a:xfrm>
            <a:off x="9001554" y="144457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CAB3A89-280D-3E58-7AEE-A24767CA24F5}"/>
              </a:ext>
            </a:extLst>
          </p:cNvPr>
          <p:cNvSpPr/>
          <p:nvPr/>
        </p:nvSpPr>
        <p:spPr>
          <a:xfrm>
            <a:off x="464873" y="2137824"/>
            <a:ext cx="1414411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sl-SI" sz="2800" b="1" dirty="0">
                <a:solidFill>
                  <a:schemeClr val="bg1"/>
                </a:solidFill>
              </a:rPr>
              <a:t>od 2007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65E96D2-0DD1-AC4F-0EF5-2D319BB4C0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 r="10872"/>
          <a:stretch/>
        </p:blipFill>
        <p:spPr>
          <a:xfrm>
            <a:off x="4251213" y="2481573"/>
            <a:ext cx="2425156" cy="162819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9E2542-CD9F-4E71-C6B4-131ADAC22182}"/>
              </a:ext>
            </a:extLst>
          </p:cNvPr>
          <p:cNvSpPr/>
          <p:nvPr/>
        </p:nvSpPr>
        <p:spPr>
          <a:xfrm>
            <a:off x="3698485" y="2087477"/>
            <a:ext cx="1414411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sl-SI" sz="2800" b="1" dirty="0">
                <a:solidFill>
                  <a:schemeClr val="bg1"/>
                </a:solidFill>
              </a:rPr>
              <a:t>od 2012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E845F191-DFAF-4DEB-2EE9-534BB8A9D9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5" y="2432070"/>
            <a:ext cx="2590800" cy="17272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E973DE53-B997-942C-4028-288BD4A2BC55}"/>
              </a:ext>
            </a:extLst>
          </p:cNvPr>
          <p:cNvSpPr/>
          <p:nvPr/>
        </p:nvSpPr>
        <p:spPr>
          <a:xfrm>
            <a:off x="7268481" y="2087477"/>
            <a:ext cx="1414411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sl-SI" sz="2800" b="1" dirty="0">
                <a:solidFill>
                  <a:schemeClr val="bg1"/>
                </a:solidFill>
              </a:rPr>
              <a:t>od 2013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3837BD2-0DB2-3A23-6FFC-35A8640A98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98" y="179134"/>
            <a:ext cx="1515792" cy="11457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AB86CD0-4178-E281-C77A-F604FB1AD237}"/>
              </a:ext>
            </a:extLst>
          </p:cNvPr>
          <p:cNvSpPr txBox="1"/>
          <p:nvPr/>
        </p:nvSpPr>
        <p:spPr>
          <a:xfrm>
            <a:off x="7254903" y="4501172"/>
            <a:ext cx="320997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chemeClr val="bg1"/>
                </a:solidFill>
                <a:latin typeface="Georgia" panose="02040502050405020303" pitchFamily="18" charset="0"/>
              </a:rPr>
              <a:t>AMBULANTA ZA ZGODNJO PALIATIVO: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bg1"/>
                </a:solidFill>
                <a:latin typeface="Georgia" panose="02040502050405020303" pitchFamily="18" charset="0"/>
              </a:rPr>
              <a:t>Vsak dan v tednu</a:t>
            </a:r>
          </a:p>
        </p:txBody>
      </p:sp>
    </p:spTree>
    <p:extLst>
      <p:ext uri="{BB962C8B-B14F-4D97-AF65-F5344CB8AC3E}">
        <p14:creationId xmlns:p14="http://schemas.microsoft.com/office/powerpoint/2010/main" val="475406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9B7333C1-B75F-E5B7-A366-05D8D5D1F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125" y="2399434"/>
            <a:ext cx="2238765" cy="162819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Slika 40">
            <a:extLst>
              <a:ext uri="{FF2B5EF4-FFF2-40B4-BE49-F238E27FC236}">
                <a16:creationId xmlns:a16="http://schemas.microsoft.com/office/drawing/2014/main" id="{7AF1A6C3-BC62-F289-78A7-8E5A4ED8E7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15" y="237741"/>
            <a:ext cx="1282768" cy="1381443"/>
          </a:xfrm>
          <a:prstGeom prst="rect">
            <a:avLst/>
          </a:prstGeom>
        </p:spPr>
      </p:pic>
      <p:sp>
        <p:nvSpPr>
          <p:cNvPr id="32" name="Rectangle 2">
            <a:extLst>
              <a:ext uri="{FF2B5EF4-FFF2-40B4-BE49-F238E27FC236}">
                <a16:creationId xmlns:a16="http://schemas.microsoft.com/office/drawing/2014/main" id="{E2C9A417-CD0D-4F90-A699-B3D5701306D1}"/>
              </a:ext>
            </a:extLst>
          </p:cNvPr>
          <p:cNvSpPr/>
          <p:nvPr/>
        </p:nvSpPr>
        <p:spPr>
          <a:xfrm>
            <a:off x="3983523" y="6641987"/>
            <a:ext cx="575283" cy="21544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sl-SI" sz="800" b="1" dirty="0">
                <a:solidFill>
                  <a:schemeClr val="bg1"/>
                </a:solidFill>
              </a:rPr>
              <a:t>od 2007 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AA9E2EB5-B1FD-4F53-8C06-F68ACDA77DD5}"/>
              </a:ext>
            </a:extLst>
          </p:cNvPr>
          <p:cNvSpPr txBox="1"/>
          <p:nvPr/>
        </p:nvSpPr>
        <p:spPr>
          <a:xfrm>
            <a:off x="2396478" y="6830427"/>
            <a:ext cx="1589649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l-SI" sz="800" b="1" dirty="0">
                <a:solidFill>
                  <a:schemeClr val="bg1"/>
                </a:solidFill>
              </a:rPr>
              <a:t>ODDELEK ZA </a:t>
            </a:r>
          </a:p>
          <a:p>
            <a:pPr algn="r"/>
            <a:r>
              <a:rPr lang="sl-SI" sz="800" b="1" dirty="0">
                <a:solidFill>
                  <a:schemeClr val="bg1"/>
                </a:solidFill>
              </a:rPr>
              <a:t>AKUTNO PALIATIVNO OSKRBO</a:t>
            </a:r>
          </a:p>
        </p:txBody>
      </p:sp>
      <p:pic>
        <p:nvPicPr>
          <p:cNvPr id="30" name="Picture 7">
            <a:extLst>
              <a:ext uri="{FF2B5EF4-FFF2-40B4-BE49-F238E27FC236}">
                <a16:creationId xmlns:a16="http://schemas.microsoft.com/office/drawing/2014/main" id="{7663E5EF-A6FC-48E2-B0C8-6FC8332E2E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10" y="6505765"/>
            <a:ext cx="1288945" cy="685903"/>
          </a:xfrm>
          <a:prstGeom prst="rect">
            <a:avLst/>
          </a:prstGeom>
        </p:spPr>
      </p:pic>
      <p:pic>
        <p:nvPicPr>
          <p:cNvPr id="31" name="Picture 2" descr="C:\Users\Maja\Desktop\10 letnica\kamelice v krogu.png">
            <a:extLst>
              <a:ext uri="{FF2B5EF4-FFF2-40B4-BE49-F238E27FC236}">
                <a16:creationId xmlns:a16="http://schemas.microsoft.com/office/drawing/2014/main" id="{49F0838A-3BAB-415B-AB65-D8B6EFE7F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89" y="6460886"/>
            <a:ext cx="626778" cy="6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1C57AC8B-336F-4CE7-8962-E0F831B54E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098" y="6467049"/>
            <a:ext cx="2404984" cy="712552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DE8752E4-7A53-4651-B462-E242C2594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700" y="423503"/>
            <a:ext cx="6070508" cy="610425"/>
          </a:xfrm>
        </p:spPr>
        <p:txBody>
          <a:bodyPr/>
          <a:lstStyle/>
          <a:p>
            <a:r>
              <a:rPr lang="hr-HR" sz="3200" dirty="0"/>
              <a:t>PALIATIVNA OSKRBA na </a:t>
            </a:r>
            <a:br>
              <a:rPr lang="hr-HR" sz="3200" dirty="0"/>
            </a:br>
            <a:r>
              <a:rPr lang="hr-HR" sz="3200" dirty="0"/>
              <a:t>Onkološkom institutu Ljubljana</a:t>
            </a:r>
            <a:endParaRPr lang="en-US" sz="3200" dirty="0"/>
          </a:p>
        </p:txBody>
      </p:sp>
      <p:sp>
        <p:nvSpPr>
          <p:cNvPr id="12" name="Pentagon 8">
            <a:extLst>
              <a:ext uri="{FF2B5EF4-FFF2-40B4-BE49-F238E27FC236}">
                <a16:creationId xmlns:a16="http://schemas.microsoft.com/office/drawing/2014/main" id="{0091797F-4A20-438B-87EB-35C57C21629F}"/>
              </a:ext>
            </a:extLst>
          </p:cNvPr>
          <p:cNvSpPr/>
          <p:nvPr/>
        </p:nvSpPr>
        <p:spPr>
          <a:xfrm>
            <a:off x="535335" y="1470630"/>
            <a:ext cx="4789565" cy="288032"/>
          </a:xfrm>
          <a:prstGeom prst="homePlat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   1990       –       2007       –       2017     ...</a:t>
            </a:r>
          </a:p>
        </p:txBody>
      </p:sp>
      <p:sp>
        <p:nvSpPr>
          <p:cNvPr id="13" name="Chevron 9">
            <a:extLst>
              <a:ext uri="{FF2B5EF4-FFF2-40B4-BE49-F238E27FC236}">
                <a16:creationId xmlns:a16="http://schemas.microsoft.com/office/drawing/2014/main" id="{C98E73BB-C227-4DB4-8D4F-6B60E5C09829}"/>
              </a:ext>
            </a:extLst>
          </p:cNvPr>
          <p:cNvSpPr/>
          <p:nvPr/>
        </p:nvSpPr>
        <p:spPr>
          <a:xfrm>
            <a:off x="5348197" y="1462760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4" name="Chevron 10">
            <a:extLst>
              <a:ext uri="{FF2B5EF4-FFF2-40B4-BE49-F238E27FC236}">
                <a16:creationId xmlns:a16="http://schemas.microsoft.com/office/drawing/2014/main" id="{E407D73D-B1CD-4678-BEBB-1754BAA22D44}"/>
              </a:ext>
            </a:extLst>
          </p:cNvPr>
          <p:cNvSpPr/>
          <p:nvPr/>
        </p:nvSpPr>
        <p:spPr>
          <a:xfrm>
            <a:off x="5549374" y="145974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5" name="Chevron 11">
            <a:extLst>
              <a:ext uri="{FF2B5EF4-FFF2-40B4-BE49-F238E27FC236}">
                <a16:creationId xmlns:a16="http://schemas.microsoft.com/office/drawing/2014/main" id="{5F448EFD-F2EB-4B28-8A6A-5FBF79FE4E1F}"/>
              </a:ext>
            </a:extLst>
          </p:cNvPr>
          <p:cNvSpPr/>
          <p:nvPr/>
        </p:nvSpPr>
        <p:spPr>
          <a:xfrm>
            <a:off x="5757686" y="145974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6" name="Chevron 12">
            <a:extLst>
              <a:ext uri="{FF2B5EF4-FFF2-40B4-BE49-F238E27FC236}">
                <a16:creationId xmlns:a16="http://schemas.microsoft.com/office/drawing/2014/main" id="{31BF4D8A-FF64-429B-BA36-9DE6AEA0E507}"/>
              </a:ext>
            </a:extLst>
          </p:cNvPr>
          <p:cNvSpPr/>
          <p:nvPr/>
        </p:nvSpPr>
        <p:spPr>
          <a:xfrm>
            <a:off x="5987777" y="145974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7" name="Chevron 13">
            <a:extLst>
              <a:ext uri="{FF2B5EF4-FFF2-40B4-BE49-F238E27FC236}">
                <a16:creationId xmlns:a16="http://schemas.microsoft.com/office/drawing/2014/main" id="{AEE66374-6A60-48A4-A9CB-84AA09344016}"/>
              </a:ext>
            </a:extLst>
          </p:cNvPr>
          <p:cNvSpPr/>
          <p:nvPr/>
        </p:nvSpPr>
        <p:spPr>
          <a:xfrm>
            <a:off x="6220887" y="145974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8" name="Chevron 14">
            <a:extLst>
              <a:ext uri="{FF2B5EF4-FFF2-40B4-BE49-F238E27FC236}">
                <a16:creationId xmlns:a16="http://schemas.microsoft.com/office/drawing/2014/main" id="{1305AE58-AAF5-4865-9391-7705408790B7}"/>
              </a:ext>
            </a:extLst>
          </p:cNvPr>
          <p:cNvSpPr/>
          <p:nvPr/>
        </p:nvSpPr>
        <p:spPr>
          <a:xfrm>
            <a:off x="6422064" y="145974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9" name="Chevron 15">
            <a:extLst>
              <a:ext uri="{FF2B5EF4-FFF2-40B4-BE49-F238E27FC236}">
                <a16:creationId xmlns:a16="http://schemas.microsoft.com/office/drawing/2014/main" id="{32302FC2-83B2-4677-92BA-9354CC00B4BE}"/>
              </a:ext>
            </a:extLst>
          </p:cNvPr>
          <p:cNvSpPr/>
          <p:nvPr/>
        </p:nvSpPr>
        <p:spPr>
          <a:xfrm>
            <a:off x="6648412" y="145974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0" name="Chevron 16">
            <a:extLst>
              <a:ext uri="{FF2B5EF4-FFF2-40B4-BE49-F238E27FC236}">
                <a16:creationId xmlns:a16="http://schemas.microsoft.com/office/drawing/2014/main" id="{89C7ED0D-93F1-40E9-8BBD-E2A1DD0A0A15}"/>
              </a:ext>
            </a:extLst>
          </p:cNvPr>
          <p:cNvSpPr/>
          <p:nvPr/>
        </p:nvSpPr>
        <p:spPr>
          <a:xfrm>
            <a:off x="6881522" y="145974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1" name="Chevron 17">
            <a:extLst>
              <a:ext uri="{FF2B5EF4-FFF2-40B4-BE49-F238E27FC236}">
                <a16:creationId xmlns:a16="http://schemas.microsoft.com/office/drawing/2014/main" id="{6CB323A4-B438-44CA-84DE-CA0C55ECA932}"/>
              </a:ext>
            </a:extLst>
          </p:cNvPr>
          <p:cNvSpPr/>
          <p:nvPr/>
        </p:nvSpPr>
        <p:spPr>
          <a:xfrm>
            <a:off x="7082699" y="145974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2" name="Chevron 18">
            <a:extLst>
              <a:ext uri="{FF2B5EF4-FFF2-40B4-BE49-F238E27FC236}">
                <a16:creationId xmlns:a16="http://schemas.microsoft.com/office/drawing/2014/main" id="{A4E366A4-FA15-43F2-AC85-B4B8ACDE055E}"/>
              </a:ext>
            </a:extLst>
          </p:cNvPr>
          <p:cNvSpPr/>
          <p:nvPr/>
        </p:nvSpPr>
        <p:spPr>
          <a:xfrm>
            <a:off x="7283648" y="1449689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3" name="Chevron 19">
            <a:extLst>
              <a:ext uri="{FF2B5EF4-FFF2-40B4-BE49-F238E27FC236}">
                <a16:creationId xmlns:a16="http://schemas.microsoft.com/office/drawing/2014/main" id="{D7ABAD2F-8C26-4B0E-AD26-292401CF9089}"/>
              </a:ext>
            </a:extLst>
          </p:cNvPr>
          <p:cNvSpPr/>
          <p:nvPr/>
        </p:nvSpPr>
        <p:spPr>
          <a:xfrm>
            <a:off x="7516758" y="1449689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4" name="Chevron 20">
            <a:extLst>
              <a:ext uri="{FF2B5EF4-FFF2-40B4-BE49-F238E27FC236}">
                <a16:creationId xmlns:a16="http://schemas.microsoft.com/office/drawing/2014/main" id="{03655318-E74E-43B9-A102-0148FCBC311B}"/>
              </a:ext>
            </a:extLst>
          </p:cNvPr>
          <p:cNvSpPr/>
          <p:nvPr/>
        </p:nvSpPr>
        <p:spPr>
          <a:xfrm>
            <a:off x="7717935" y="1449689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5" name="Chevron 21">
            <a:extLst>
              <a:ext uri="{FF2B5EF4-FFF2-40B4-BE49-F238E27FC236}">
                <a16:creationId xmlns:a16="http://schemas.microsoft.com/office/drawing/2014/main" id="{74479D6D-61B7-4B73-8A75-430779F7A918}"/>
              </a:ext>
            </a:extLst>
          </p:cNvPr>
          <p:cNvSpPr/>
          <p:nvPr/>
        </p:nvSpPr>
        <p:spPr>
          <a:xfrm>
            <a:off x="7921004" y="144457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6" name="Chevron 22">
            <a:extLst>
              <a:ext uri="{FF2B5EF4-FFF2-40B4-BE49-F238E27FC236}">
                <a16:creationId xmlns:a16="http://schemas.microsoft.com/office/drawing/2014/main" id="{047CDE67-9419-4AC8-9F5A-907F8CDD3063}"/>
              </a:ext>
            </a:extLst>
          </p:cNvPr>
          <p:cNvSpPr/>
          <p:nvPr/>
        </p:nvSpPr>
        <p:spPr>
          <a:xfrm>
            <a:off x="8154114" y="144457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7" name="Chevron 23">
            <a:extLst>
              <a:ext uri="{FF2B5EF4-FFF2-40B4-BE49-F238E27FC236}">
                <a16:creationId xmlns:a16="http://schemas.microsoft.com/office/drawing/2014/main" id="{10BAA969-1D04-4DEA-9DBB-E41D441BCAD5}"/>
              </a:ext>
            </a:extLst>
          </p:cNvPr>
          <p:cNvSpPr/>
          <p:nvPr/>
        </p:nvSpPr>
        <p:spPr>
          <a:xfrm>
            <a:off x="8355291" y="144457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8" name="Chevron 21">
            <a:extLst>
              <a:ext uri="{FF2B5EF4-FFF2-40B4-BE49-F238E27FC236}">
                <a16:creationId xmlns:a16="http://schemas.microsoft.com/office/drawing/2014/main" id="{05D4B296-6390-49FC-99CB-9BCF0D25905A}"/>
              </a:ext>
            </a:extLst>
          </p:cNvPr>
          <p:cNvSpPr/>
          <p:nvPr/>
        </p:nvSpPr>
        <p:spPr>
          <a:xfrm>
            <a:off x="8567267" y="144457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39" name="Chevron 22">
            <a:extLst>
              <a:ext uri="{FF2B5EF4-FFF2-40B4-BE49-F238E27FC236}">
                <a16:creationId xmlns:a16="http://schemas.microsoft.com/office/drawing/2014/main" id="{C0E970FB-F5B4-48EC-A80F-F2DCC9A85A8F}"/>
              </a:ext>
            </a:extLst>
          </p:cNvPr>
          <p:cNvSpPr/>
          <p:nvPr/>
        </p:nvSpPr>
        <p:spPr>
          <a:xfrm>
            <a:off x="8800377" y="144457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40" name="Chevron 23">
            <a:extLst>
              <a:ext uri="{FF2B5EF4-FFF2-40B4-BE49-F238E27FC236}">
                <a16:creationId xmlns:a16="http://schemas.microsoft.com/office/drawing/2014/main" id="{69574ACC-DECD-4E14-8585-873B1958D17E}"/>
              </a:ext>
            </a:extLst>
          </p:cNvPr>
          <p:cNvSpPr/>
          <p:nvPr/>
        </p:nvSpPr>
        <p:spPr>
          <a:xfrm>
            <a:off x="9001554" y="144457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CAB3A89-280D-3E58-7AEE-A24767CA24F5}"/>
              </a:ext>
            </a:extLst>
          </p:cNvPr>
          <p:cNvSpPr/>
          <p:nvPr/>
        </p:nvSpPr>
        <p:spPr>
          <a:xfrm>
            <a:off x="464873" y="2137824"/>
            <a:ext cx="1414411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sl-SI" sz="2800" b="1" dirty="0">
                <a:solidFill>
                  <a:schemeClr val="bg1"/>
                </a:solidFill>
              </a:rPr>
              <a:t>od 2007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65E96D2-0DD1-AC4F-0EF5-2D319BB4C0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 r="10872"/>
          <a:stretch/>
        </p:blipFill>
        <p:spPr>
          <a:xfrm>
            <a:off x="4251213" y="2481573"/>
            <a:ext cx="2425156" cy="162819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9E2542-CD9F-4E71-C6B4-131ADAC22182}"/>
              </a:ext>
            </a:extLst>
          </p:cNvPr>
          <p:cNvSpPr/>
          <p:nvPr/>
        </p:nvSpPr>
        <p:spPr>
          <a:xfrm>
            <a:off x="3698485" y="2087477"/>
            <a:ext cx="1414411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sl-SI" sz="2800" b="1" dirty="0">
                <a:solidFill>
                  <a:schemeClr val="bg1"/>
                </a:solidFill>
              </a:rPr>
              <a:t>od 2012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E845F191-DFAF-4DEB-2EE9-534BB8A9D9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5" y="2432070"/>
            <a:ext cx="2590800" cy="17272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E973DE53-B997-942C-4028-288BD4A2BC55}"/>
              </a:ext>
            </a:extLst>
          </p:cNvPr>
          <p:cNvSpPr/>
          <p:nvPr/>
        </p:nvSpPr>
        <p:spPr>
          <a:xfrm>
            <a:off x="7268481" y="2087477"/>
            <a:ext cx="1414411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sl-SI" sz="2800" b="1" dirty="0">
                <a:solidFill>
                  <a:schemeClr val="bg1"/>
                </a:solidFill>
              </a:rPr>
              <a:t>od 2013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9851F553-A611-AB60-1BE7-97BE5C764A0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8"/>
          <a:stretch/>
        </p:blipFill>
        <p:spPr>
          <a:xfrm>
            <a:off x="1124996" y="4627441"/>
            <a:ext cx="2347408" cy="125243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Rectangle 2">
            <a:extLst>
              <a:ext uri="{FF2B5EF4-FFF2-40B4-BE49-F238E27FC236}">
                <a16:creationId xmlns:a16="http://schemas.microsoft.com/office/drawing/2014/main" id="{77F4FF17-0F6A-E2D4-B0B6-0BF072845808}"/>
              </a:ext>
            </a:extLst>
          </p:cNvPr>
          <p:cNvSpPr/>
          <p:nvPr/>
        </p:nvSpPr>
        <p:spPr>
          <a:xfrm>
            <a:off x="464873" y="4193638"/>
            <a:ext cx="1414411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sl-SI" sz="2800" b="1" dirty="0">
                <a:solidFill>
                  <a:schemeClr val="bg1"/>
                </a:solidFill>
              </a:rPr>
              <a:t>ves čas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3837BD2-0DB2-3A23-6FFC-35A8640A981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98" y="179134"/>
            <a:ext cx="1515792" cy="11457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AB86CD0-4178-E281-C77A-F604FB1AD237}"/>
              </a:ext>
            </a:extLst>
          </p:cNvPr>
          <p:cNvSpPr txBox="1"/>
          <p:nvPr/>
        </p:nvSpPr>
        <p:spPr>
          <a:xfrm>
            <a:off x="7254903" y="4501172"/>
            <a:ext cx="3209979" cy="132343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chemeClr val="bg1"/>
                </a:solidFill>
                <a:latin typeface="Georgia" panose="02040502050405020303" pitchFamily="18" charset="0"/>
              </a:rPr>
              <a:t>TELEFON: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bg1"/>
                </a:solidFill>
                <a:latin typeface="Georgia" panose="02040502050405020303" pitchFamily="18" charset="0"/>
              </a:rPr>
              <a:t>do 2020 med rednim delavnikom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bg1"/>
                </a:solidFill>
                <a:latin typeface="Georgia" panose="02040502050405020303" pitchFamily="18" charset="0"/>
              </a:rPr>
              <a:t>2021 dalje: 24/7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8632885-5E9C-0349-67D7-99BD3A280B27}"/>
              </a:ext>
            </a:extLst>
          </p:cNvPr>
          <p:cNvSpPr txBox="1"/>
          <p:nvPr/>
        </p:nvSpPr>
        <p:spPr>
          <a:xfrm>
            <a:off x="1114418" y="5926249"/>
            <a:ext cx="2379651" cy="52322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/>
              <a:t>030 662 139</a:t>
            </a:r>
          </a:p>
        </p:txBody>
      </p:sp>
    </p:spTree>
    <p:extLst>
      <p:ext uri="{BB962C8B-B14F-4D97-AF65-F5344CB8AC3E}">
        <p14:creationId xmlns:p14="http://schemas.microsoft.com/office/powerpoint/2010/main" val="1600555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5D0024E0-FA55-7C35-3B0A-9B20E249B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125" y="2399434"/>
            <a:ext cx="2238765" cy="162819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Slika 40">
            <a:extLst>
              <a:ext uri="{FF2B5EF4-FFF2-40B4-BE49-F238E27FC236}">
                <a16:creationId xmlns:a16="http://schemas.microsoft.com/office/drawing/2014/main" id="{7AF1A6C3-BC62-F289-78A7-8E5A4ED8E7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15" y="237741"/>
            <a:ext cx="1282768" cy="1381443"/>
          </a:xfrm>
          <a:prstGeom prst="rect">
            <a:avLst/>
          </a:prstGeom>
        </p:spPr>
      </p:pic>
      <p:sp>
        <p:nvSpPr>
          <p:cNvPr id="32" name="Rectangle 2">
            <a:extLst>
              <a:ext uri="{FF2B5EF4-FFF2-40B4-BE49-F238E27FC236}">
                <a16:creationId xmlns:a16="http://schemas.microsoft.com/office/drawing/2014/main" id="{E2C9A417-CD0D-4F90-A699-B3D5701306D1}"/>
              </a:ext>
            </a:extLst>
          </p:cNvPr>
          <p:cNvSpPr/>
          <p:nvPr/>
        </p:nvSpPr>
        <p:spPr>
          <a:xfrm>
            <a:off x="3983523" y="6641987"/>
            <a:ext cx="575283" cy="21544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sl-SI" sz="800" b="1" dirty="0">
                <a:solidFill>
                  <a:schemeClr val="bg1"/>
                </a:solidFill>
              </a:rPr>
              <a:t>od 2007 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AA9E2EB5-B1FD-4F53-8C06-F68ACDA77DD5}"/>
              </a:ext>
            </a:extLst>
          </p:cNvPr>
          <p:cNvSpPr txBox="1"/>
          <p:nvPr/>
        </p:nvSpPr>
        <p:spPr>
          <a:xfrm>
            <a:off x="2396478" y="6830427"/>
            <a:ext cx="1589649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l-SI" sz="800" b="1" dirty="0">
                <a:solidFill>
                  <a:schemeClr val="bg1"/>
                </a:solidFill>
              </a:rPr>
              <a:t>ODDELEK ZA </a:t>
            </a:r>
          </a:p>
          <a:p>
            <a:pPr algn="r"/>
            <a:r>
              <a:rPr lang="sl-SI" sz="800" b="1" dirty="0">
                <a:solidFill>
                  <a:schemeClr val="bg1"/>
                </a:solidFill>
              </a:rPr>
              <a:t>AKUTNO PALIATIVNO OSKRBO</a:t>
            </a:r>
          </a:p>
        </p:txBody>
      </p:sp>
      <p:pic>
        <p:nvPicPr>
          <p:cNvPr id="30" name="Picture 7">
            <a:extLst>
              <a:ext uri="{FF2B5EF4-FFF2-40B4-BE49-F238E27FC236}">
                <a16:creationId xmlns:a16="http://schemas.microsoft.com/office/drawing/2014/main" id="{7663E5EF-A6FC-48E2-B0C8-6FC8332E2E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10" y="6505765"/>
            <a:ext cx="1288945" cy="685903"/>
          </a:xfrm>
          <a:prstGeom prst="rect">
            <a:avLst/>
          </a:prstGeom>
        </p:spPr>
      </p:pic>
      <p:pic>
        <p:nvPicPr>
          <p:cNvPr id="31" name="Picture 2" descr="C:\Users\Maja\Desktop\10 letnica\kamelice v krogu.png">
            <a:extLst>
              <a:ext uri="{FF2B5EF4-FFF2-40B4-BE49-F238E27FC236}">
                <a16:creationId xmlns:a16="http://schemas.microsoft.com/office/drawing/2014/main" id="{49F0838A-3BAB-415B-AB65-D8B6EFE7F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89" y="6460886"/>
            <a:ext cx="626778" cy="6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1C57AC8B-336F-4CE7-8962-E0F831B54E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098" y="6467049"/>
            <a:ext cx="2404984" cy="712552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DE8752E4-7A53-4651-B462-E242C2594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700" y="423503"/>
            <a:ext cx="6070508" cy="610425"/>
          </a:xfrm>
        </p:spPr>
        <p:txBody>
          <a:bodyPr/>
          <a:lstStyle/>
          <a:p>
            <a:r>
              <a:rPr lang="hr-HR" sz="3200" dirty="0"/>
              <a:t>PALIATIVNA OSKRBA na </a:t>
            </a:r>
            <a:br>
              <a:rPr lang="hr-HR" sz="3200" dirty="0"/>
            </a:br>
            <a:r>
              <a:rPr lang="hr-HR" sz="3200" dirty="0"/>
              <a:t>Onkološkom institutu Ljubljana</a:t>
            </a:r>
            <a:endParaRPr lang="en-US" sz="3200" dirty="0"/>
          </a:p>
        </p:txBody>
      </p:sp>
      <p:sp>
        <p:nvSpPr>
          <p:cNvPr id="12" name="Pentagon 8">
            <a:extLst>
              <a:ext uri="{FF2B5EF4-FFF2-40B4-BE49-F238E27FC236}">
                <a16:creationId xmlns:a16="http://schemas.microsoft.com/office/drawing/2014/main" id="{0091797F-4A20-438B-87EB-35C57C21629F}"/>
              </a:ext>
            </a:extLst>
          </p:cNvPr>
          <p:cNvSpPr/>
          <p:nvPr/>
        </p:nvSpPr>
        <p:spPr>
          <a:xfrm>
            <a:off x="535335" y="1470630"/>
            <a:ext cx="4789565" cy="288032"/>
          </a:xfrm>
          <a:prstGeom prst="homePlat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   1990       –       2007       –       2017     ...</a:t>
            </a:r>
          </a:p>
        </p:txBody>
      </p:sp>
      <p:sp>
        <p:nvSpPr>
          <p:cNvPr id="13" name="Chevron 9">
            <a:extLst>
              <a:ext uri="{FF2B5EF4-FFF2-40B4-BE49-F238E27FC236}">
                <a16:creationId xmlns:a16="http://schemas.microsoft.com/office/drawing/2014/main" id="{C98E73BB-C227-4DB4-8D4F-6B60E5C09829}"/>
              </a:ext>
            </a:extLst>
          </p:cNvPr>
          <p:cNvSpPr/>
          <p:nvPr/>
        </p:nvSpPr>
        <p:spPr>
          <a:xfrm>
            <a:off x="5348197" y="1462760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4" name="Chevron 10">
            <a:extLst>
              <a:ext uri="{FF2B5EF4-FFF2-40B4-BE49-F238E27FC236}">
                <a16:creationId xmlns:a16="http://schemas.microsoft.com/office/drawing/2014/main" id="{E407D73D-B1CD-4678-BEBB-1754BAA22D44}"/>
              </a:ext>
            </a:extLst>
          </p:cNvPr>
          <p:cNvSpPr/>
          <p:nvPr/>
        </p:nvSpPr>
        <p:spPr>
          <a:xfrm>
            <a:off x="5549374" y="145974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5" name="Chevron 11">
            <a:extLst>
              <a:ext uri="{FF2B5EF4-FFF2-40B4-BE49-F238E27FC236}">
                <a16:creationId xmlns:a16="http://schemas.microsoft.com/office/drawing/2014/main" id="{5F448EFD-F2EB-4B28-8A6A-5FBF79FE4E1F}"/>
              </a:ext>
            </a:extLst>
          </p:cNvPr>
          <p:cNvSpPr/>
          <p:nvPr/>
        </p:nvSpPr>
        <p:spPr>
          <a:xfrm>
            <a:off x="5757686" y="145974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6" name="Chevron 12">
            <a:extLst>
              <a:ext uri="{FF2B5EF4-FFF2-40B4-BE49-F238E27FC236}">
                <a16:creationId xmlns:a16="http://schemas.microsoft.com/office/drawing/2014/main" id="{31BF4D8A-FF64-429B-BA36-9DE6AEA0E507}"/>
              </a:ext>
            </a:extLst>
          </p:cNvPr>
          <p:cNvSpPr/>
          <p:nvPr/>
        </p:nvSpPr>
        <p:spPr>
          <a:xfrm>
            <a:off x="5987777" y="145974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7" name="Chevron 13">
            <a:extLst>
              <a:ext uri="{FF2B5EF4-FFF2-40B4-BE49-F238E27FC236}">
                <a16:creationId xmlns:a16="http://schemas.microsoft.com/office/drawing/2014/main" id="{AEE66374-6A60-48A4-A9CB-84AA09344016}"/>
              </a:ext>
            </a:extLst>
          </p:cNvPr>
          <p:cNvSpPr/>
          <p:nvPr/>
        </p:nvSpPr>
        <p:spPr>
          <a:xfrm>
            <a:off x="6220887" y="145974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8" name="Chevron 14">
            <a:extLst>
              <a:ext uri="{FF2B5EF4-FFF2-40B4-BE49-F238E27FC236}">
                <a16:creationId xmlns:a16="http://schemas.microsoft.com/office/drawing/2014/main" id="{1305AE58-AAF5-4865-9391-7705408790B7}"/>
              </a:ext>
            </a:extLst>
          </p:cNvPr>
          <p:cNvSpPr/>
          <p:nvPr/>
        </p:nvSpPr>
        <p:spPr>
          <a:xfrm>
            <a:off x="6422064" y="145974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9" name="Chevron 15">
            <a:extLst>
              <a:ext uri="{FF2B5EF4-FFF2-40B4-BE49-F238E27FC236}">
                <a16:creationId xmlns:a16="http://schemas.microsoft.com/office/drawing/2014/main" id="{32302FC2-83B2-4677-92BA-9354CC00B4BE}"/>
              </a:ext>
            </a:extLst>
          </p:cNvPr>
          <p:cNvSpPr/>
          <p:nvPr/>
        </p:nvSpPr>
        <p:spPr>
          <a:xfrm>
            <a:off x="6648412" y="145974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0" name="Chevron 16">
            <a:extLst>
              <a:ext uri="{FF2B5EF4-FFF2-40B4-BE49-F238E27FC236}">
                <a16:creationId xmlns:a16="http://schemas.microsoft.com/office/drawing/2014/main" id="{89C7ED0D-93F1-40E9-8BBD-E2A1DD0A0A15}"/>
              </a:ext>
            </a:extLst>
          </p:cNvPr>
          <p:cNvSpPr/>
          <p:nvPr/>
        </p:nvSpPr>
        <p:spPr>
          <a:xfrm>
            <a:off x="6881522" y="145974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1" name="Chevron 17">
            <a:extLst>
              <a:ext uri="{FF2B5EF4-FFF2-40B4-BE49-F238E27FC236}">
                <a16:creationId xmlns:a16="http://schemas.microsoft.com/office/drawing/2014/main" id="{6CB323A4-B438-44CA-84DE-CA0C55ECA932}"/>
              </a:ext>
            </a:extLst>
          </p:cNvPr>
          <p:cNvSpPr/>
          <p:nvPr/>
        </p:nvSpPr>
        <p:spPr>
          <a:xfrm>
            <a:off x="7082699" y="145974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2" name="Chevron 18">
            <a:extLst>
              <a:ext uri="{FF2B5EF4-FFF2-40B4-BE49-F238E27FC236}">
                <a16:creationId xmlns:a16="http://schemas.microsoft.com/office/drawing/2014/main" id="{A4E366A4-FA15-43F2-AC85-B4B8ACDE055E}"/>
              </a:ext>
            </a:extLst>
          </p:cNvPr>
          <p:cNvSpPr/>
          <p:nvPr/>
        </p:nvSpPr>
        <p:spPr>
          <a:xfrm>
            <a:off x="7283648" y="1449689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3" name="Chevron 19">
            <a:extLst>
              <a:ext uri="{FF2B5EF4-FFF2-40B4-BE49-F238E27FC236}">
                <a16:creationId xmlns:a16="http://schemas.microsoft.com/office/drawing/2014/main" id="{D7ABAD2F-8C26-4B0E-AD26-292401CF9089}"/>
              </a:ext>
            </a:extLst>
          </p:cNvPr>
          <p:cNvSpPr/>
          <p:nvPr/>
        </p:nvSpPr>
        <p:spPr>
          <a:xfrm>
            <a:off x="7516758" y="1449689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4" name="Chevron 20">
            <a:extLst>
              <a:ext uri="{FF2B5EF4-FFF2-40B4-BE49-F238E27FC236}">
                <a16:creationId xmlns:a16="http://schemas.microsoft.com/office/drawing/2014/main" id="{03655318-E74E-43B9-A102-0148FCBC311B}"/>
              </a:ext>
            </a:extLst>
          </p:cNvPr>
          <p:cNvSpPr/>
          <p:nvPr/>
        </p:nvSpPr>
        <p:spPr>
          <a:xfrm>
            <a:off x="7717935" y="1449689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5" name="Chevron 21">
            <a:extLst>
              <a:ext uri="{FF2B5EF4-FFF2-40B4-BE49-F238E27FC236}">
                <a16:creationId xmlns:a16="http://schemas.microsoft.com/office/drawing/2014/main" id="{74479D6D-61B7-4B73-8A75-430779F7A918}"/>
              </a:ext>
            </a:extLst>
          </p:cNvPr>
          <p:cNvSpPr/>
          <p:nvPr/>
        </p:nvSpPr>
        <p:spPr>
          <a:xfrm>
            <a:off x="7921004" y="144457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6" name="Chevron 22">
            <a:extLst>
              <a:ext uri="{FF2B5EF4-FFF2-40B4-BE49-F238E27FC236}">
                <a16:creationId xmlns:a16="http://schemas.microsoft.com/office/drawing/2014/main" id="{047CDE67-9419-4AC8-9F5A-907F8CDD3063}"/>
              </a:ext>
            </a:extLst>
          </p:cNvPr>
          <p:cNvSpPr/>
          <p:nvPr/>
        </p:nvSpPr>
        <p:spPr>
          <a:xfrm>
            <a:off x="8154114" y="144457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7" name="Chevron 23">
            <a:extLst>
              <a:ext uri="{FF2B5EF4-FFF2-40B4-BE49-F238E27FC236}">
                <a16:creationId xmlns:a16="http://schemas.microsoft.com/office/drawing/2014/main" id="{10BAA969-1D04-4DEA-9DBB-E41D441BCAD5}"/>
              </a:ext>
            </a:extLst>
          </p:cNvPr>
          <p:cNvSpPr/>
          <p:nvPr/>
        </p:nvSpPr>
        <p:spPr>
          <a:xfrm>
            <a:off x="8355291" y="144457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8" name="Chevron 21">
            <a:extLst>
              <a:ext uri="{FF2B5EF4-FFF2-40B4-BE49-F238E27FC236}">
                <a16:creationId xmlns:a16="http://schemas.microsoft.com/office/drawing/2014/main" id="{05D4B296-6390-49FC-99CB-9BCF0D25905A}"/>
              </a:ext>
            </a:extLst>
          </p:cNvPr>
          <p:cNvSpPr/>
          <p:nvPr/>
        </p:nvSpPr>
        <p:spPr>
          <a:xfrm>
            <a:off x="8567267" y="144457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39" name="Chevron 22">
            <a:extLst>
              <a:ext uri="{FF2B5EF4-FFF2-40B4-BE49-F238E27FC236}">
                <a16:creationId xmlns:a16="http://schemas.microsoft.com/office/drawing/2014/main" id="{C0E970FB-F5B4-48EC-A80F-F2DCC9A85A8F}"/>
              </a:ext>
            </a:extLst>
          </p:cNvPr>
          <p:cNvSpPr/>
          <p:nvPr/>
        </p:nvSpPr>
        <p:spPr>
          <a:xfrm>
            <a:off x="8800377" y="144457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40" name="Chevron 23">
            <a:extLst>
              <a:ext uri="{FF2B5EF4-FFF2-40B4-BE49-F238E27FC236}">
                <a16:creationId xmlns:a16="http://schemas.microsoft.com/office/drawing/2014/main" id="{69574ACC-DECD-4E14-8585-873B1958D17E}"/>
              </a:ext>
            </a:extLst>
          </p:cNvPr>
          <p:cNvSpPr/>
          <p:nvPr/>
        </p:nvSpPr>
        <p:spPr>
          <a:xfrm>
            <a:off x="9001554" y="1444577"/>
            <a:ext cx="201177" cy="288032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CAB3A89-280D-3E58-7AEE-A24767CA24F5}"/>
              </a:ext>
            </a:extLst>
          </p:cNvPr>
          <p:cNvSpPr/>
          <p:nvPr/>
        </p:nvSpPr>
        <p:spPr>
          <a:xfrm>
            <a:off x="464873" y="2137824"/>
            <a:ext cx="1414411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sl-SI" sz="2800" b="1" dirty="0">
                <a:solidFill>
                  <a:schemeClr val="bg1"/>
                </a:solidFill>
              </a:rPr>
              <a:t>od 2007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5B0158D-FB8D-681B-5188-3307B1DD7B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40" y="4517080"/>
            <a:ext cx="2262289" cy="1696717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65E96D2-0DD1-AC4F-0EF5-2D319BB4C09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 r="10872"/>
          <a:stretch/>
        </p:blipFill>
        <p:spPr>
          <a:xfrm>
            <a:off x="4251213" y="2481573"/>
            <a:ext cx="2425156" cy="162819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9E2542-CD9F-4E71-C6B4-131ADAC22182}"/>
              </a:ext>
            </a:extLst>
          </p:cNvPr>
          <p:cNvSpPr/>
          <p:nvPr/>
        </p:nvSpPr>
        <p:spPr>
          <a:xfrm>
            <a:off x="3698485" y="2087477"/>
            <a:ext cx="1414411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sl-SI" sz="2800" b="1" dirty="0">
                <a:solidFill>
                  <a:schemeClr val="bg1"/>
                </a:solidFill>
              </a:rPr>
              <a:t>od 2012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E845F191-DFAF-4DEB-2EE9-534BB8A9D9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5" y="2432070"/>
            <a:ext cx="2590800" cy="17272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E973DE53-B997-942C-4028-288BD4A2BC55}"/>
              </a:ext>
            </a:extLst>
          </p:cNvPr>
          <p:cNvSpPr/>
          <p:nvPr/>
        </p:nvSpPr>
        <p:spPr>
          <a:xfrm>
            <a:off x="7268481" y="2087477"/>
            <a:ext cx="1414411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sl-SI" sz="2800" b="1" dirty="0">
                <a:solidFill>
                  <a:schemeClr val="bg1"/>
                </a:solidFill>
              </a:rPr>
              <a:t>od 2013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9851F553-A611-AB60-1BE7-97BE5C764A0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8"/>
          <a:stretch/>
        </p:blipFill>
        <p:spPr>
          <a:xfrm>
            <a:off x="1124996" y="4627441"/>
            <a:ext cx="2347408" cy="125243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Rectangle 2">
            <a:extLst>
              <a:ext uri="{FF2B5EF4-FFF2-40B4-BE49-F238E27FC236}">
                <a16:creationId xmlns:a16="http://schemas.microsoft.com/office/drawing/2014/main" id="{8E521623-B4FA-EFCA-4ADC-6C2AAE173C88}"/>
              </a:ext>
            </a:extLst>
          </p:cNvPr>
          <p:cNvSpPr/>
          <p:nvPr/>
        </p:nvSpPr>
        <p:spPr>
          <a:xfrm>
            <a:off x="3698485" y="4273017"/>
            <a:ext cx="1414411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sl-SI" sz="2800" b="1" dirty="0">
                <a:solidFill>
                  <a:schemeClr val="bg1"/>
                </a:solidFill>
              </a:rPr>
              <a:t>od 2021</a:t>
            </a:r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77F4FF17-0F6A-E2D4-B0B6-0BF072845808}"/>
              </a:ext>
            </a:extLst>
          </p:cNvPr>
          <p:cNvSpPr/>
          <p:nvPr/>
        </p:nvSpPr>
        <p:spPr>
          <a:xfrm>
            <a:off x="464873" y="4193638"/>
            <a:ext cx="1414411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sl-SI" sz="2800" b="1" dirty="0">
                <a:solidFill>
                  <a:schemeClr val="bg1"/>
                </a:solidFill>
              </a:rPr>
              <a:t>ves čas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3837BD2-0DB2-3A23-6FFC-35A8640A981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98" y="179134"/>
            <a:ext cx="1515792" cy="11457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AB86CD0-4178-E281-C77A-F604FB1AD237}"/>
              </a:ext>
            </a:extLst>
          </p:cNvPr>
          <p:cNvSpPr txBox="1"/>
          <p:nvPr/>
        </p:nvSpPr>
        <p:spPr>
          <a:xfrm>
            <a:off x="7254903" y="4501172"/>
            <a:ext cx="3209979" cy="132343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chemeClr val="bg1"/>
                </a:solidFill>
                <a:latin typeface="Georgia" panose="02040502050405020303" pitchFamily="18" charset="0"/>
              </a:rPr>
              <a:t>MOBILNA PALIATIVNA ENOTA: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bg1"/>
                </a:solidFill>
                <a:latin typeface="Georgia" panose="02040502050405020303" pitchFamily="18" charset="0"/>
              </a:rPr>
              <a:t>pon.-pet.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bg1"/>
                </a:solidFill>
                <a:latin typeface="Georgia" panose="02040502050405020303" pitchFamily="18" charset="0"/>
              </a:rPr>
              <a:t>osrednja Slovenija</a:t>
            </a:r>
          </a:p>
        </p:txBody>
      </p:sp>
      <p:sp>
        <p:nvSpPr>
          <p:cNvPr id="35" name="PoljeZBesedilom 34">
            <a:extLst>
              <a:ext uri="{FF2B5EF4-FFF2-40B4-BE49-F238E27FC236}">
                <a16:creationId xmlns:a16="http://schemas.microsoft.com/office/drawing/2014/main" id="{EBFBF604-DC1C-BA5C-ABE5-684CAF27DDE8}"/>
              </a:ext>
            </a:extLst>
          </p:cNvPr>
          <p:cNvSpPr txBox="1"/>
          <p:nvPr/>
        </p:nvSpPr>
        <p:spPr>
          <a:xfrm>
            <a:off x="1114418" y="5926249"/>
            <a:ext cx="2379651" cy="52322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/>
              <a:t>030 662 139</a:t>
            </a:r>
          </a:p>
        </p:txBody>
      </p:sp>
    </p:spTree>
    <p:extLst>
      <p:ext uri="{BB962C8B-B14F-4D97-AF65-F5344CB8AC3E}">
        <p14:creationId xmlns:p14="http://schemas.microsoft.com/office/powerpoint/2010/main" val="1048542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>
            <a:extLst>
              <a:ext uri="{FF2B5EF4-FFF2-40B4-BE49-F238E27FC236}">
                <a16:creationId xmlns:a16="http://schemas.microsoft.com/office/drawing/2014/main" id="{E2C9A417-CD0D-4F90-A699-B3D5701306D1}"/>
              </a:ext>
            </a:extLst>
          </p:cNvPr>
          <p:cNvSpPr/>
          <p:nvPr/>
        </p:nvSpPr>
        <p:spPr>
          <a:xfrm>
            <a:off x="3410844" y="6644430"/>
            <a:ext cx="575283" cy="21544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sl-SI" sz="800" b="1" dirty="0">
                <a:solidFill>
                  <a:schemeClr val="bg1"/>
                </a:solidFill>
              </a:rPr>
              <a:t>od 2007 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AA9E2EB5-B1FD-4F53-8C06-F68ACDA77DD5}"/>
              </a:ext>
            </a:extLst>
          </p:cNvPr>
          <p:cNvSpPr txBox="1"/>
          <p:nvPr/>
        </p:nvSpPr>
        <p:spPr>
          <a:xfrm>
            <a:off x="2396478" y="6830427"/>
            <a:ext cx="1589649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l-SI" sz="800" b="1" dirty="0">
                <a:solidFill>
                  <a:schemeClr val="bg1"/>
                </a:solidFill>
              </a:rPr>
              <a:t>ODDELEK ZA </a:t>
            </a:r>
          </a:p>
          <a:p>
            <a:pPr algn="r"/>
            <a:r>
              <a:rPr lang="sl-SI" sz="800" b="1" dirty="0">
                <a:solidFill>
                  <a:schemeClr val="bg1"/>
                </a:solidFill>
              </a:rPr>
              <a:t>AKUTNO PALIATIVNO OSKRBO</a:t>
            </a:r>
          </a:p>
        </p:txBody>
      </p:sp>
      <p:pic>
        <p:nvPicPr>
          <p:cNvPr id="30" name="Picture 7">
            <a:extLst>
              <a:ext uri="{FF2B5EF4-FFF2-40B4-BE49-F238E27FC236}">
                <a16:creationId xmlns:a16="http://schemas.microsoft.com/office/drawing/2014/main" id="{7663E5EF-A6FC-48E2-B0C8-6FC8332E2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10" y="6505765"/>
            <a:ext cx="1288945" cy="685903"/>
          </a:xfrm>
          <a:prstGeom prst="rect">
            <a:avLst/>
          </a:prstGeom>
        </p:spPr>
      </p:pic>
      <p:pic>
        <p:nvPicPr>
          <p:cNvPr id="31" name="Picture 2" descr="C:\Users\Maja\Desktop\10 letnica\kamelice v krogu.png">
            <a:extLst>
              <a:ext uri="{FF2B5EF4-FFF2-40B4-BE49-F238E27FC236}">
                <a16:creationId xmlns:a16="http://schemas.microsoft.com/office/drawing/2014/main" id="{49F0838A-3BAB-415B-AB65-D8B6EFE7F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89" y="6460886"/>
            <a:ext cx="626778" cy="6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1C57AC8B-336F-4CE7-8962-E0F831B54E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098" y="6467049"/>
            <a:ext cx="2404984" cy="712552"/>
          </a:xfrm>
          <a:prstGeom prst="rect">
            <a:avLst/>
          </a:prstGeom>
        </p:spPr>
      </p:pic>
      <p:graphicFrame>
        <p:nvGraphicFramePr>
          <p:cNvPr id="7" name="Chart 10">
            <a:extLst>
              <a:ext uri="{FF2B5EF4-FFF2-40B4-BE49-F238E27FC236}">
                <a16:creationId xmlns:a16="http://schemas.microsoft.com/office/drawing/2014/main" id="{AA602E52-4B91-4E94-8F22-3C5B6FC09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4171903"/>
              </p:ext>
            </p:extLst>
          </p:nvPr>
        </p:nvGraphicFramePr>
        <p:xfrm>
          <a:off x="386720" y="1800224"/>
          <a:ext cx="9379580" cy="43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AF73D66D-92DD-4DBD-93ED-836559811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52" y="700325"/>
            <a:ext cx="9830547" cy="610425"/>
          </a:xfrm>
        </p:spPr>
        <p:txBody>
          <a:bodyPr/>
          <a:lstStyle/>
          <a:p>
            <a:r>
              <a:rPr lang="sl-SI" sz="3200" dirty="0"/>
              <a:t>SPECIALIZIRANA PALIATIVNA OSKRBA na Onkološkem inštitutu Ljubljana 2007-2021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11658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5391D446-34CB-AE13-57ED-5A33F5053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411" y="481632"/>
            <a:ext cx="4724400" cy="669796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3842AC13-988B-72A2-C2A6-DEFF4AB2D3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1" r="52138"/>
          <a:stretch/>
        </p:blipFill>
        <p:spPr>
          <a:xfrm>
            <a:off x="469900" y="489833"/>
            <a:ext cx="3849668" cy="337686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6018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>
            <a:extLst>
              <a:ext uri="{FF2B5EF4-FFF2-40B4-BE49-F238E27FC236}">
                <a16:creationId xmlns:a16="http://schemas.microsoft.com/office/drawing/2014/main" id="{E2C9A417-CD0D-4F90-A699-B3D5701306D1}"/>
              </a:ext>
            </a:extLst>
          </p:cNvPr>
          <p:cNvSpPr/>
          <p:nvPr/>
        </p:nvSpPr>
        <p:spPr>
          <a:xfrm>
            <a:off x="3410844" y="6644430"/>
            <a:ext cx="575283" cy="21544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sl-SI" sz="800" b="1" dirty="0">
                <a:solidFill>
                  <a:schemeClr val="bg1"/>
                </a:solidFill>
              </a:rPr>
              <a:t>od 2007 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AA9E2EB5-B1FD-4F53-8C06-F68ACDA77DD5}"/>
              </a:ext>
            </a:extLst>
          </p:cNvPr>
          <p:cNvSpPr txBox="1"/>
          <p:nvPr/>
        </p:nvSpPr>
        <p:spPr>
          <a:xfrm>
            <a:off x="2396478" y="6830427"/>
            <a:ext cx="1589649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l-SI" sz="800" b="1" dirty="0">
                <a:solidFill>
                  <a:schemeClr val="bg1"/>
                </a:solidFill>
              </a:rPr>
              <a:t>ODDELEK ZA </a:t>
            </a:r>
          </a:p>
          <a:p>
            <a:pPr algn="r"/>
            <a:r>
              <a:rPr lang="sl-SI" sz="800" b="1" dirty="0">
                <a:solidFill>
                  <a:schemeClr val="bg1"/>
                </a:solidFill>
              </a:rPr>
              <a:t>AKUTNO PALIATIVNO OSKRBO</a:t>
            </a:r>
          </a:p>
        </p:txBody>
      </p:sp>
      <p:pic>
        <p:nvPicPr>
          <p:cNvPr id="30" name="Picture 7">
            <a:extLst>
              <a:ext uri="{FF2B5EF4-FFF2-40B4-BE49-F238E27FC236}">
                <a16:creationId xmlns:a16="http://schemas.microsoft.com/office/drawing/2014/main" id="{7663E5EF-A6FC-48E2-B0C8-6FC8332E2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10" y="6505765"/>
            <a:ext cx="1288945" cy="685903"/>
          </a:xfrm>
          <a:prstGeom prst="rect">
            <a:avLst/>
          </a:prstGeom>
        </p:spPr>
      </p:pic>
      <p:pic>
        <p:nvPicPr>
          <p:cNvPr id="31" name="Picture 2" descr="C:\Users\Maja\Desktop\10 letnica\kamelice v krogu.png">
            <a:extLst>
              <a:ext uri="{FF2B5EF4-FFF2-40B4-BE49-F238E27FC236}">
                <a16:creationId xmlns:a16="http://schemas.microsoft.com/office/drawing/2014/main" id="{49F0838A-3BAB-415B-AB65-D8B6EFE7F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89" y="6460886"/>
            <a:ext cx="626778" cy="6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1C57AC8B-336F-4CE7-8962-E0F831B54E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098" y="6467049"/>
            <a:ext cx="2404984" cy="712552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B50A616-FEE2-4EB5-B18A-88FF07D96E8A}"/>
              </a:ext>
            </a:extLst>
          </p:cNvPr>
          <p:cNvSpPr txBox="1"/>
          <p:nvPr/>
        </p:nvSpPr>
        <p:spPr>
          <a:xfrm>
            <a:off x="1689100" y="702976"/>
            <a:ext cx="4044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>
                <a:solidFill>
                  <a:srgbClr val="C00000"/>
                </a:solidFill>
                <a:latin typeface="Georgia" panose="02040502050405020303" pitchFamily="18" charset="0"/>
              </a:rPr>
              <a:t>Obiski na domu </a:t>
            </a:r>
          </a:p>
        </p:txBody>
      </p:sp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BB0CDBAC-24DF-C87F-03A9-01398F7FC8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7907066"/>
              </p:ext>
            </p:extLst>
          </p:nvPr>
        </p:nvGraphicFramePr>
        <p:xfrm>
          <a:off x="1308100" y="1774840"/>
          <a:ext cx="8077200" cy="4053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54404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>
            <a:extLst>
              <a:ext uri="{FF2B5EF4-FFF2-40B4-BE49-F238E27FC236}">
                <a16:creationId xmlns:a16="http://schemas.microsoft.com/office/drawing/2014/main" id="{E2C9A417-CD0D-4F90-A699-B3D5701306D1}"/>
              </a:ext>
            </a:extLst>
          </p:cNvPr>
          <p:cNvSpPr/>
          <p:nvPr/>
        </p:nvSpPr>
        <p:spPr>
          <a:xfrm>
            <a:off x="3410844" y="6644430"/>
            <a:ext cx="575283" cy="21544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sl-SI" sz="800" b="1" dirty="0">
                <a:solidFill>
                  <a:schemeClr val="bg1"/>
                </a:solidFill>
              </a:rPr>
              <a:t>od 2007 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AA9E2EB5-B1FD-4F53-8C06-F68ACDA77DD5}"/>
              </a:ext>
            </a:extLst>
          </p:cNvPr>
          <p:cNvSpPr txBox="1"/>
          <p:nvPr/>
        </p:nvSpPr>
        <p:spPr>
          <a:xfrm>
            <a:off x="2396478" y="6830427"/>
            <a:ext cx="1589649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l-SI" sz="800" b="1" dirty="0">
                <a:solidFill>
                  <a:schemeClr val="bg1"/>
                </a:solidFill>
              </a:rPr>
              <a:t>ODDELEK ZA </a:t>
            </a:r>
          </a:p>
          <a:p>
            <a:pPr algn="r"/>
            <a:r>
              <a:rPr lang="sl-SI" sz="800" b="1" dirty="0">
                <a:solidFill>
                  <a:schemeClr val="bg1"/>
                </a:solidFill>
              </a:rPr>
              <a:t>AKUTNO PALIATIVNO OSKRBO</a:t>
            </a:r>
          </a:p>
        </p:txBody>
      </p:sp>
      <p:pic>
        <p:nvPicPr>
          <p:cNvPr id="30" name="Picture 7">
            <a:extLst>
              <a:ext uri="{FF2B5EF4-FFF2-40B4-BE49-F238E27FC236}">
                <a16:creationId xmlns:a16="http://schemas.microsoft.com/office/drawing/2014/main" id="{7663E5EF-A6FC-48E2-B0C8-6FC8332E2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10" y="6505765"/>
            <a:ext cx="1288945" cy="685903"/>
          </a:xfrm>
          <a:prstGeom prst="rect">
            <a:avLst/>
          </a:prstGeom>
        </p:spPr>
      </p:pic>
      <p:pic>
        <p:nvPicPr>
          <p:cNvPr id="31" name="Picture 2" descr="C:\Users\Maja\Desktop\10 letnica\kamelice v krogu.png">
            <a:extLst>
              <a:ext uri="{FF2B5EF4-FFF2-40B4-BE49-F238E27FC236}">
                <a16:creationId xmlns:a16="http://schemas.microsoft.com/office/drawing/2014/main" id="{49F0838A-3BAB-415B-AB65-D8B6EFE7F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89" y="6460886"/>
            <a:ext cx="626778" cy="6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1C57AC8B-336F-4CE7-8962-E0F831B54E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098" y="6467049"/>
            <a:ext cx="2404984" cy="712552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B50A616-FEE2-4EB5-B18A-88FF07D96E8A}"/>
              </a:ext>
            </a:extLst>
          </p:cNvPr>
          <p:cNvSpPr txBox="1"/>
          <p:nvPr/>
        </p:nvSpPr>
        <p:spPr>
          <a:xfrm>
            <a:off x="546100" y="439999"/>
            <a:ext cx="9902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>
                <a:solidFill>
                  <a:srgbClr val="C00000"/>
                </a:solidFill>
                <a:latin typeface="Georgia" panose="02040502050405020303" pitchFamily="18" charset="0"/>
              </a:rPr>
              <a:t>Register bolnikov vključenih v PO na OIL</a:t>
            </a:r>
          </a:p>
        </p:txBody>
      </p:sp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37411982-1B80-4413-38BE-82B3221F2E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4687718"/>
              </p:ext>
            </p:extLst>
          </p:nvPr>
        </p:nvGraphicFramePr>
        <p:xfrm>
          <a:off x="546100" y="1599674"/>
          <a:ext cx="9753600" cy="4256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29021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17479C9-BC3A-DD5F-D82F-58E5ACD0F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700" y="995806"/>
            <a:ext cx="7945461" cy="5442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Rectangle 2">
            <a:extLst>
              <a:ext uri="{FF2B5EF4-FFF2-40B4-BE49-F238E27FC236}">
                <a16:creationId xmlns:a16="http://schemas.microsoft.com/office/drawing/2014/main" id="{E2C9A417-CD0D-4F90-A699-B3D5701306D1}"/>
              </a:ext>
            </a:extLst>
          </p:cNvPr>
          <p:cNvSpPr/>
          <p:nvPr/>
        </p:nvSpPr>
        <p:spPr>
          <a:xfrm>
            <a:off x="3410844" y="6644430"/>
            <a:ext cx="575283" cy="21544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sl-SI" sz="800" b="1" dirty="0">
                <a:solidFill>
                  <a:schemeClr val="bg1"/>
                </a:solidFill>
              </a:rPr>
              <a:t>od 2007 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AA9E2EB5-B1FD-4F53-8C06-F68ACDA77DD5}"/>
              </a:ext>
            </a:extLst>
          </p:cNvPr>
          <p:cNvSpPr txBox="1"/>
          <p:nvPr/>
        </p:nvSpPr>
        <p:spPr>
          <a:xfrm>
            <a:off x="2396478" y="6830427"/>
            <a:ext cx="1589649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l-SI" sz="800" b="1" dirty="0">
                <a:solidFill>
                  <a:schemeClr val="bg1"/>
                </a:solidFill>
              </a:rPr>
              <a:t>ODDELEK ZA </a:t>
            </a:r>
          </a:p>
          <a:p>
            <a:pPr algn="r"/>
            <a:r>
              <a:rPr lang="sl-SI" sz="800" b="1" dirty="0">
                <a:solidFill>
                  <a:schemeClr val="bg1"/>
                </a:solidFill>
              </a:rPr>
              <a:t>AKUTNO PALIATIVNO OSKRBO</a:t>
            </a:r>
          </a:p>
        </p:txBody>
      </p:sp>
      <p:pic>
        <p:nvPicPr>
          <p:cNvPr id="30" name="Picture 7">
            <a:extLst>
              <a:ext uri="{FF2B5EF4-FFF2-40B4-BE49-F238E27FC236}">
                <a16:creationId xmlns:a16="http://schemas.microsoft.com/office/drawing/2014/main" id="{7663E5EF-A6FC-48E2-B0C8-6FC8332E2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10" y="6505765"/>
            <a:ext cx="1288945" cy="685903"/>
          </a:xfrm>
          <a:prstGeom prst="rect">
            <a:avLst/>
          </a:prstGeom>
        </p:spPr>
      </p:pic>
      <p:pic>
        <p:nvPicPr>
          <p:cNvPr id="31" name="Picture 2" descr="C:\Users\Maja\Desktop\10 letnica\kamelice v krogu.png">
            <a:extLst>
              <a:ext uri="{FF2B5EF4-FFF2-40B4-BE49-F238E27FC236}">
                <a16:creationId xmlns:a16="http://schemas.microsoft.com/office/drawing/2014/main" id="{49F0838A-3BAB-415B-AB65-D8B6EFE7F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89" y="6460886"/>
            <a:ext cx="626778" cy="6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1C57AC8B-336F-4CE7-8962-E0F831B54E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098" y="6467049"/>
            <a:ext cx="2404984" cy="712552"/>
          </a:xfrm>
          <a:prstGeom prst="rect">
            <a:avLst/>
          </a:prstGeom>
        </p:spPr>
      </p:pic>
      <p:sp>
        <p:nvSpPr>
          <p:cNvPr id="6" name="Oval 6">
            <a:extLst>
              <a:ext uri="{FF2B5EF4-FFF2-40B4-BE49-F238E27FC236}">
                <a16:creationId xmlns:a16="http://schemas.microsoft.com/office/drawing/2014/main" id="{ACB7F241-B8DD-66B2-9F36-C64822F82FFC}"/>
              </a:ext>
            </a:extLst>
          </p:cNvPr>
          <p:cNvSpPr/>
          <p:nvPr/>
        </p:nvSpPr>
        <p:spPr>
          <a:xfrm>
            <a:off x="7768260" y="2335845"/>
            <a:ext cx="205341" cy="2032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18C91990-D275-BCA7-8E2C-6EEAA71866B1}"/>
              </a:ext>
            </a:extLst>
          </p:cNvPr>
          <p:cNvSpPr/>
          <p:nvPr/>
        </p:nvSpPr>
        <p:spPr>
          <a:xfrm>
            <a:off x="6549060" y="2739348"/>
            <a:ext cx="205341" cy="2032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F1260923-4526-DBDC-B9CB-5804CE10A9E8}"/>
              </a:ext>
            </a:extLst>
          </p:cNvPr>
          <p:cNvSpPr/>
          <p:nvPr/>
        </p:nvSpPr>
        <p:spPr>
          <a:xfrm>
            <a:off x="3947017" y="4069431"/>
            <a:ext cx="205341" cy="2032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BD8E9E62-04DF-E618-B5F3-2B6B4AFAB089}"/>
              </a:ext>
            </a:extLst>
          </p:cNvPr>
          <p:cNvSpPr/>
          <p:nvPr/>
        </p:nvSpPr>
        <p:spPr>
          <a:xfrm>
            <a:off x="4110660" y="3947083"/>
            <a:ext cx="205341" cy="2032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2971EFA5-D7AB-1514-3567-AA279A2CBF6F}"/>
              </a:ext>
            </a:extLst>
          </p:cNvPr>
          <p:cNvSpPr/>
          <p:nvPr/>
        </p:nvSpPr>
        <p:spPr>
          <a:xfrm>
            <a:off x="3240857" y="3141746"/>
            <a:ext cx="205341" cy="2032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Oval 15">
            <a:extLst>
              <a:ext uri="{FF2B5EF4-FFF2-40B4-BE49-F238E27FC236}">
                <a16:creationId xmlns:a16="http://schemas.microsoft.com/office/drawing/2014/main" id="{FEBF175D-8917-5F54-E8FA-6EAD84460A1B}"/>
              </a:ext>
            </a:extLst>
          </p:cNvPr>
          <p:cNvSpPr/>
          <p:nvPr/>
        </p:nvSpPr>
        <p:spPr>
          <a:xfrm>
            <a:off x="5194201" y="4926645"/>
            <a:ext cx="205341" cy="2032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D8B2DEFA-972B-EF0C-5859-0322C57879CE}"/>
              </a:ext>
            </a:extLst>
          </p:cNvPr>
          <p:cNvSpPr/>
          <p:nvPr/>
        </p:nvSpPr>
        <p:spPr>
          <a:xfrm>
            <a:off x="8851900" y="383249"/>
            <a:ext cx="1567001" cy="43720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/>
              <a:t>REGIONALNO</a:t>
            </a:r>
            <a:endParaRPr lang="sl-SI" b="1" dirty="0"/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1B6E43ED-639E-4963-99F7-720C0BD29427}"/>
              </a:ext>
            </a:extLst>
          </p:cNvPr>
          <p:cNvSpPr txBox="1"/>
          <p:nvPr/>
        </p:nvSpPr>
        <p:spPr>
          <a:xfrm>
            <a:off x="1155700" y="383249"/>
            <a:ext cx="6912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latin typeface="Georgia" panose="02040502050405020303" pitchFamily="18" charset="0"/>
              </a:rPr>
              <a:t>Mobilne paliativne enote po Sloveniji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D4FA3FD-FE3C-8B78-196E-B169115A6C14}"/>
              </a:ext>
            </a:extLst>
          </p:cNvPr>
          <p:cNvSpPr txBox="1"/>
          <p:nvPr/>
        </p:nvSpPr>
        <p:spPr>
          <a:xfrm>
            <a:off x="7023100" y="5457825"/>
            <a:ext cx="322626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FF0000"/>
                </a:solidFill>
              </a:rPr>
              <a:t>www.paliativnaoskrba.si</a:t>
            </a:r>
          </a:p>
        </p:txBody>
      </p:sp>
    </p:spTree>
    <p:extLst>
      <p:ext uri="{BB962C8B-B14F-4D97-AF65-F5344CB8AC3E}">
        <p14:creationId xmlns:p14="http://schemas.microsoft.com/office/powerpoint/2010/main" val="4053615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>
            <a:extLst>
              <a:ext uri="{FF2B5EF4-FFF2-40B4-BE49-F238E27FC236}">
                <a16:creationId xmlns:a16="http://schemas.microsoft.com/office/drawing/2014/main" id="{E2C9A417-CD0D-4F90-A699-B3D5701306D1}"/>
              </a:ext>
            </a:extLst>
          </p:cNvPr>
          <p:cNvSpPr/>
          <p:nvPr/>
        </p:nvSpPr>
        <p:spPr>
          <a:xfrm>
            <a:off x="3827276" y="6608216"/>
            <a:ext cx="575283" cy="21544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sl-SI" sz="800" b="1" dirty="0">
                <a:solidFill>
                  <a:schemeClr val="bg1"/>
                </a:solidFill>
              </a:rPr>
              <a:t>od 2007 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AA9E2EB5-B1FD-4F53-8C06-F68ACDA77DD5}"/>
              </a:ext>
            </a:extLst>
          </p:cNvPr>
          <p:cNvSpPr txBox="1"/>
          <p:nvPr/>
        </p:nvSpPr>
        <p:spPr>
          <a:xfrm>
            <a:off x="2396478" y="6830427"/>
            <a:ext cx="1589649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l-SI" sz="800" b="1" dirty="0">
                <a:solidFill>
                  <a:schemeClr val="bg1"/>
                </a:solidFill>
              </a:rPr>
              <a:t>ODDELEK ZA </a:t>
            </a:r>
          </a:p>
          <a:p>
            <a:pPr algn="r"/>
            <a:r>
              <a:rPr lang="sl-SI" sz="800" b="1" dirty="0">
                <a:solidFill>
                  <a:schemeClr val="bg1"/>
                </a:solidFill>
              </a:rPr>
              <a:t>AKUTNO PALIATIVNO OSKRBO</a:t>
            </a:r>
          </a:p>
        </p:txBody>
      </p:sp>
      <p:pic>
        <p:nvPicPr>
          <p:cNvPr id="30" name="Picture 7">
            <a:extLst>
              <a:ext uri="{FF2B5EF4-FFF2-40B4-BE49-F238E27FC236}">
                <a16:creationId xmlns:a16="http://schemas.microsoft.com/office/drawing/2014/main" id="{7663E5EF-A6FC-48E2-B0C8-6FC8332E2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10" y="6505765"/>
            <a:ext cx="1288945" cy="685903"/>
          </a:xfrm>
          <a:prstGeom prst="rect">
            <a:avLst/>
          </a:prstGeom>
        </p:spPr>
      </p:pic>
      <p:pic>
        <p:nvPicPr>
          <p:cNvPr id="31" name="Picture 2" descr="C:\Users\Maja\Desktop\10 letnica\kamelice v krogu.png">
            <a:extLst>
              <a:ext uri="{FF2B5EF4-FFF2-40B4-BE49-F238E27FC236}">
                <a16:creationId xmlns:a16="http://schemas.microsoft.com/office/drawing/2014/main" id="{49F0838A-3BAB-415B-AB65-D8B6EFE7F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89" y="6460886"/>
            <a:ext cx="626778" cy="6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1C57AC8B-336F-4CE7-8962-E0F831B54E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098" y="6467049"/>
            <a:ext cx="2404984" cy="712552"/>
          </a:xfrm>
          <a:prstGeom prst="rect">
            <a:avLst/>
          </a:prstGeom>
        </p:spPr>
      </p:pic>
      <p:sp>
        <p:nvSpPr>
          <p:cNvPr id="35" name="8-kraka zvezda 17">
            <a:extLst>
              <a:ext uri="{FF2B5EF4-FFF2-40B4-BE49-F238E27FC236}">
                <a16:creationId xmlns:a16="http://schemas.microsoft.com/office/drawing/2014/main" id="{B393883A-A8C5-47C5-90E0-8249D8375D1F}"/>
              </a:ext>
            </a:extLst>
          </p:cNvPr>
          <p:cNvSpPr/>
          <p:nvPr/>
        </p:nvSpPr>
        <p:spPr>
          <a:xfrm>
            <a:off x="3450970" y="2330707"/>
            <a:ext cx="3598944" cy="3672728"/>
          </a:xfrm>
          <a:prstGeom prst="star8">
            <a:avLst/>
          </a:prstGeom>
          <a:solidFill>
            <a:schemeClr val="bg1">
              <a:alpha val="50000"/>
            </a:schemeClr>
          </a:solidFill>
          <a:ln w="254000">
            <a:solidFill>
              <a:schemeClr val="accent2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>
              <a:ln>
                <a:solidFill>
                  <a:schemeClr val="accent6"/>
                </a:solidFill>
              </a:ln>
              <a:solidFill>
                <a:schemeClr val="accent6"/>
              </a:solidFill>
            </a:endParaRPr>
          </a:p>
        </p:txBody>
      </p:sp>
      <p:pic>
        <p:nvPicPr>
          <p:cNvPr id="36" name="Picture 6" descr="http://cdn1.siol.net/sn/img/11/144/634418534607159201_onko1.jpg">
            <a:extLst>
              <a:ext uri="{FF2B5EF4-FFF2-40B4-BE49-F238E27FC236}">
                <a16:creationId xmlns:a16="http://schemas.microsoft.com/office/drawing/2014/main" id="{4C8835C3-3C69-4258-BE94-A52D6DDD3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618" y="1372379"/>
            <a:ext cx="2063252" cy="122403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http://images01.olx.si/ui/5/01/19/1274031278_76439219_1-Samostojna-novozgrajena-hisa-Podcetrtek-1274031278.jpg">
            <a:extLst>
              <a:ext uri="{FF2B5EF4-FFF2-40B4-BE49-F238E27FC236}">
                <a16:creationId xmlns:a16="http://schemas.microsoft.com/office/drawing/2014/main" id="{EDFC7F0A-CE39-483E-A6A8-8F5F19E2D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39" y="3383575"/>
            <a:ext cx="1941011" cy="1455758"/>
          </a:xfrm>
          <a:prstGeom prst="rect">
            <a:avLst/>
          </a:prstGeom>
          <a:noFill/>
          <a:ln w="63500">
            <a:solidFill>
              <a:srgbClr val="FF0D0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oljeZBesedilom 7">
            <a:extLst>
              <a:ext uri="{FF2B5EF4-FFF2-40B4-BE49-F238E27FC236}">
                <a16:creationId xmlns:a16="http://schemas.microsoft.com/office/drawing/2014/main" id="{6E680A5A-6BBC-4F98-BE93-C493BB1A6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653" y="1105145"/>
            <a:ext cx="1446212" cy="2460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000" b="1" dirty="0">
                <a:solidFill>
                  <a:schemeClr val="bg1"/>
                </a:solidFill>
                <a:latin typeface="Arial" pitchFamily="34" charset="0"/>
              </a:rPr>
              <a:t>TERCIARNI CENTER</a:t>
            </a:r>
          </a:p>
        </p:txBody>
      </p:sp>
      <p:sp>
        <p:nvSpPr>
          <p:cNvPr id="39" name="PoljeZBesedilom 8">
            <a:extLst>
              <a:ext uri="{FF2B5EF4-FFF2-40B4-BE49-F238E27FC236}">
                <a16:creationId xmlns:a16="http://schemas.microsoft.com/office/drawing/2014/main" id="{3B5A37FE-4F8B-4A65-A401-A94FE136B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8048" y="4831642"/>
            <a:ext cx="2407143" cy="40011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sl-SI" altLang="sl-SI" sz="1000" b="1" dirty="0">
                <a:solidFill>
                  <a:schemeClr val="bg1"/>
                </a:solidFill>
                <a:latin typeface="Arial" pitchFamily="34" charset="0"/>
              </a:rPr>
              <a:t>DRUŠTVA ZA POMOČ BOLNIKOM TER HOSPIC GIBANJA</a:t>
            </a:r>
          </a:p>
        </p:txBody>
      </p:sp>
      <p:sp>
        <p:nvSpPr>
          <p:cNvPr id="40" name="PoljeZBesedilom 10">
            <a:extLst>
              <a:ext uri="{FF2B5EF4-FFF2-40B4-BE49-F238E27FC236}">
                <a16:creationId xmlns:a16="http://schemas.microsoft.com/office/drawing/2014/main" id="{1A1D6B29-5B14-465C-B3FD-B830D3927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330" y="3943482"/>
            <a:ext cx="2376487" cy="461962"/>
          </a:xfrm>
          <a:prstGeom prst="rect">
            <a:avLst/>
          </a:prstGeom>
          <a:solidFill>
            <a:srgbClr val="FF0D0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200" b="1" dirty="0">
                <a:solidFill>
                  <a:schemeClr val="bg1"/>
                </a:solidFill>
                <a:latin typeface="Arial" pitchFamily="34" charset="0"/>
              </a:rPr>
              <a:t>DRUŽINSKI ZDRAVNIK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200" b="1" dirty="0">
                <a:solidFill>
                  <a:schemeClr val="bg1"/>
                </a:solidFill>
                <a:latin typeface="Arial" pitchFamily="34" charset="0"/>
              </a:rPr>
              <a:t>S PATRONAŽNO SESTRO</a:t>
            </a:r>
          </a:p>
        </p:txBody>
      </p:sp>
      <p:pic>
        <p:nvPicPr>
          <p:cNvPr id="41" name="Picture 14" descr="http://www.dsoribnica.si/images/dom-starejsih01_velika.jpg">
            <a:extLst>
              <a:ext uri="{FF2B5EF4-FFF2-40B4-BE49-F238E27FC236}">
                <a16:creationId xmlns:a16="http://schemas.microsoft.com/office/drawing/2014/main" id="{5DBF3209-C44E-493D-B50D-4B38E3B9D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043" y="5040156"/>
            <a:ext cx="1575001" cy="118150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PoljeZBesedilom 9">
            <a:extLst>
              <a:ext uri="{FF2B5EF4-FFF2-40B4-BE49-F238E27FC236}">
                <a16:creationId xmlns:a16="http://schemas.microsoft.com/office/drawing/2014/main" id="{D858073F-740D-467B-B772-61095429B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077" y="4777421"/>
            <a:ext cx="1706562" cy="276225"/>
          </a:xfrm>
          <a:prstGeom prst="rect">
            <a:avLst/>
          </a:prstGeom>
          <a:solidFill>
            <a:srgbClr val="FF0D0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200" b="1" dirty="0">
                <a:solidFill>
                  <a:schemeClr val="bg1"/>
                </a:solidFill>
                <a:latin typeface="Arial" pitchFamily="34" charset="0"/>
              </a:rPr>
              <a:t>BOLNIK IN DRUŽINA</a:t>
            </a: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0D203F2A-4D20-4E92-8CDE-191C341DB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841" y="5476407"/>
            <a:ext cx="1166417" cy="759373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www.slovenskenovice.si/sites/slovenskenovice.si/files/styles/s_1280_1024/public/2012/07/17/bolnisnica.png?itok=9sbhy7wW">
            <a:extLst>
              <a:ext uri="{FF2B5EF4-FFF2-40B4-BE49-F238E27FC236}">
                <a16:creationId xmlns:a16="http://schemas.microsoft.com/office/drawing/2014/main" id="{34F73951-F6AC-452A-9E52-9F6150456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59" y="1442796"/>
            <a:ext cx="1658475" cy="124385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PoljeZBesedilom 7">
            <a:extLst>
              <a:ext uri="{FF2B5EF4-FFF2-40B4-BE49-F238E27FC236}">
                <a16:creationId xmlns:a16="http://schemas.microsoft.com/office/drawing/2014/main" id="{319E407E-CE8C-4EDD-83B8-58912A15B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926" y="1155603"/>
            <a:ext cx="1865313" cy="2460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000" b="1" dirty="0">
                <a:solidFill>
                  <a:schemeClr val="bg1"/>
                </a:solidFill>
                <a:latin typeface="Arial" pitchFamily="34" charset="0"/>
              </a:rPr>
              <a:t>REGIONALNE BOLNIŠNICE</a:t>
            </a:r>
          </a:p>
        </p:txBody>
      </p:sp>
      <p:sp>
        <p:nvSpPr>
          <p:cNvPr id="46" name="PoljeZBesedilom 7">
            <a:extLst>
              <a:ext uri="{FF2B5EF4-FFF2-40B4-BE49-F238E27FC236}">
                <a16:creationId xmlns:a16="http://schemas.microsoft.com/office/drawing/2014/main" id="{7D6DF8EB-4F8D-4C81-AE33-7B3775B1E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2343" y="4771353"/>
            <a:ext cx="2147887" cy="2460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000" b="1" dirty="0">
                <a:solidFill>
                  <a:schemeClr val="bg1"/>
                </a:solidFill>
                <a:latin typeface="Arial" pitchFamily="34" charset="0"/>
              </a:rPr>
              <a:t>DOMOVI STAREJŠIH OBČANOV</a:t>
            </a:r>
          </a:p>
        </p:txBody>
      </p:sp>
      <p:pic>
        <p:nvPicPr>
          <p:cNvPr id="47" name="Picture 6" descr="Rezultat iskanja slik za slovensko društvo hospic">
            <a:extLst>
              <a:ext uri="{FF2B5EF4-FFF2-40B4-BE49-F238E27FC236}">
                <a16:creationId xmlns:a16="http://schemas.microsoft.com/office/drawing/2014/main" id="{35BA8EAD-4B7A-477E-B1C3-2EBC362DA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253" y="5788556"/>
            <a:ext cx="1447030" cy="488316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Rezultat iskanja slik za ljubhospic">
            <a:extLst>
              <a:ext uri="{FF2B5EF4-FFF2-40B4-BE49-F238E27FC236}">
                <a16:creationId xmlns:a16="http://schemas.microsoft.com/office/drawing/2014/main" id="{109BA0C6-E4C3-4527-BBBA-012CB1387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271" y="5270540"/>
            <a:ext cx="1362959" cy="518016"/>
          </a:xfrm>
          <a:prstGeom prst="rect">
            <a:avLst/>
          </a:prstGeom>
          <a:noFill/>
          <a:ln w="158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PoljeZBesedilom 7">
            <a:extLst>
              <a:ext uri="{FF2B5EF4-FFF2-40B4-BE49-F238E27FC236}">
                <a16:creationId xmlns:a16="http://schemas.microsoft.com/office/drawing/2014/main" id="{BD358958-7791-4D81-9D59-A8EAC2253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7697" y="1174179"/>
            <a:ext cx="1765227" cy="24622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000" b="1" dirty="0">
                <a:solidFill>
                  <a:schemeClr val="bg1"/>
                </a:solidFill>
                <a:latin typeface="Arial" pitchFamily="34" charset="0"/>
              </a:rPr>
              <a:t>MOBILNI PALIATIVNI TIMI</a:t>
            </a:r>
          </a:p>
        </p:txBody>
      </p:sp>
      <p:sp>
        <p:nvSpPr>
          <p:cNvPr id="51" name="PoljeZBesedilom 7">
            <a:extLst>
              <a:ext uri="{FF2B5EF4-FFF2-40B4-BE49-F238E27FC236}">
                <a16:creationId xmlns:a16="http://schemas.microsoft.com/office/drawing/2014/main" id="{BE0C82B3-1C9C-4DE6-B86B-8A3EC020B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3841" y="3733246"/>
            <a:ext cx="1146468" cy="24622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000" b="1" dirty="0">
                <a:solidFill>
                  <a:schemeClr val="bg1"/>
                </a:solidFill>
                <a:latin typeface="Arial" pitchFamily="34" charset="0"/>
              </a:rPr>
              <a:t>URGENTNI TIMI</a:t>
            </a:r>
          </a:p>
        </p:txBody>
      </p:sp>
      <p:sp>
        <p:nvSpPr>
          <p:cNvPr id="52" name="PoljeZBesedilom 10">
            <a:extLst>
              <a:ext uri="{FF2B5EF4-FFF2-40B4-BE49-F238E27FC236}">
                <a16:creationId xmlns:a16="http://schemas.microsoft.com/office/drawing/2014/main" id="{0CECAC8A-FFE6-4E51-B040-02F96A9BF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552" y="3979467"/>
            <a:ext cx="2376487" cy="461665"/>
          </a:xfrm>
          <a:prstGeom prst="rect">
            <a:avLst/>
          </a:prstGeom>
          <a:solidFill>
            <a:srgbClr val="FF0D0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200" b="1" dirty="0">
                <a:solidFill>
                  <a:schemeClr val="bg1"/>
                </a:solidFill>
                <a:latin typeface="Arial" pitchFamily="34" charset="0"/>
              </a:rPr>
              <a:t>LEKARNA, CENTRI ZA SOCIALNO DELO,...</a:t>
            </a:r>
          </a:p>
        </p:txBody>
      </p:sp>
      <p:pic>
        <p:nvPicPr>
          <p:cNvPr id="53" name="Picture 2" descr="Rezultat iskanja slik za palias">
            <a:extLst>
              <a:ext uri="{FF2B5EF4-FFF2-40B4-BE49-F238E27FC236}">
                <a16:creationId xmlns:a16="http://schemas.microsoft.com/office/drawing/2014/main" id="{BA008A05-D214-446A-BD6E-5CEAF65E8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791" y="5326081"/>
            <a:ext cx="821089" cy="92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Rezultat iskanja slik za KO-RAK">
            <a:extLst>
              <a:ext uri="{FF2B5EF4-FFF2-40B4-BE49-F238E27FC236}">
                <a16:creationId xmlns:a16="http://schemas.microsoft.com/office/drawing/2014/main" id="{68F791B0-3A12-4198-93ED-143AB7147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596" y="5544508"/>
            <a:ext cx="1134972" cy="55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34">
            <a:extLst>
              <a:ext uri="{FF2B5EF4-FFF2-40B4-BE49-F238E27FC236}">
                <a16:creationId xmlns:a16="http://schemas.microsoft.com/office/drawing/2014/main" id="{2FF60A39-9AD5-4760-883B-5AF6C5EEFC12}"/>
              </a:ext>
            </a:extLst>
          </p:cNvPr>
          <p:cNvSpPr txBox="1"/>
          <p:nvPr/>
        </p:nvSpPr>
        <p:spPr>
          <a:xfrm>
            <a:off x="0" y="158307"/>
            <a:ext cx="1069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i="1" dirty="0">
                <a:latin typeface="Georgia" panose="02040502050405020303" pitchFamily="18" charset="0"/>
              </a:rPr>
              <a:t>Elementi MREŽE PALIATIVNE OSKRBE </a:t>
            </a:r>
          </a:p>
        </p:txBody>
      </p:sp>
      <p:pic>
        <p:nvPicPr>
          <p:cNvPr id="27" name="Slika 26">
            <a:extLst>
              <a:ext uri="{FF2B5EF4-FFF2-40B4-BE49-F238E27FC236}">
                <a16:creationId xmlns:a16="http://schemas.microsoft.com/office/drawing/2014/main" id="{A385BBE0-D3A3-4278-9B2F-E827D72D4CE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717" y="1459872"/>
            <a:ext cx="1749474" cy="131210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593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 animBg="1"/>
      <p:bldP spid="39" grpId="0" animBg="1"/>
      <p:bldP spid="40" grpId="0" animBg="1"/>
      <p:bldP spid="42" grpId="0" animBg="1"/>
      <p:bldP spid="45" grpId="0" animBg="1"/>
      <p:bldP spid="46" grpId="0" animBg="1"/>
      <p:bldP spid="50" grpId="0" animBg="1"/>
      <p:bldP spid="51" grpId="0" animBg="1"/>
      <p:bldP spid="5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>
            <a:extLst>
              <a:ext uri="{FF2B5EF4-FFF2-40B4-BE49-F238E27FC236}">
                <a16:creationId xmlns:a16="http://schemas.microsoft.com/office/drawing/2014/main" id="{E2C9A417-CD0D-4F90-A699-B3D5701306D1}"/>
              </a:ext>
            </a:extLst>
          </p:cNvPr>
          <p:cNvSpPr/>
          <p:nvPr/>
        </p:nvSpPr>
        <p:spPr>
          <a:xfrm>
            <a:off x="3410844" y="6644430"/>
            <a:ext cx="575283" cy="21544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sl-SI" sz="800" b="1" dirty="0">
                <a:solidFill>
                  <a:schemeClr val="bg1"/>
                </a:solidFill>
              </a:rPr>
              <a:t>od 2007 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AA9E2EB5-B1FD-4F53-8C06-F68ACDA77DD5}"/>
              </a:ext>
            </a:extLst>
          </p:cNvPr>
          <p:cNvSpPr txBox="1"/>
          <p:nvPr/>
        </p:nvSpPr>
        <p:spPr>
          <a:xfrm>
            <a:off x="2396478" y="6830427"/>
            <a:ext cx="1589649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l-SI" sz="800" b="1" dirty="0">
                <a:solidFill>
                  <a:schemeClr val="bg1"/>
                </a:solidFill>
              </a:rPr>
              <a:t>ODDELEK ZA </a:t>
            </a:r>
          </a:p>
          <a:p>
            <a:pPr algn="r"/>
            <a:r>
              <a:rPr lang="sl-SI" sz="800" b="1" dirty="0">
                <a:solidFill>
                  <a:schemeClr val="bg1"/>
                </a:solidFill>
              </a:rPr>
              <a:t>AKUTNO PALIATIVNO OSKRBO</a:t>
            </a:r>
          </a:p>
        </p:txBody>
      </p:sp>
      <p:pic>
        <p:nvPicPr>
          <p:cNvPr id="30" name="Picture 7">
            <a:extLst>
              <a:ext uri="{FF2B5EF4-FFF2-40B4-BE49-F238E27FC236}">
                <a16:creationId xmlns:a16="http://schemas.microsoft.com/office/drawing/2014/main" id="{7663E5EF-A6FC-48E2-B0C8-6FC8332E2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10" y="6505765"/>
            <a:ext cx="1288945" cy="685903"/>
          </a:xfrm>
          <a:prstGeom prst="rect">
            <a:avLst/>
          </a:prstGeom>
        </p:spPr>
      </p:pic>
      <p:pic>
        <p:nvPicPr>
          <p:cNvPr id="31" name="Picture 2" descr="C:\Users\Maja\Desktop\10 letnica\kamelice v krogu.png">
            <a:extLst>
              <a:ext uri="{FF2B5EF4-FFF2-40B4-BE49-F238E27FC236}">
                <a16:creationId xmlns:a16="http://schemas.microsoft.com/office/drawing/2014/main" id="{49F0838A-3BAB-415B-AB65-D8B6EFE7F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89" y="6460886"/>
            <a:ext cx="626778" cy="6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1C57AC8B-336F-4CE7-8962-E0F831B54E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098" y="6467049"/>
            <a:ext cx="2404984" cy="712552"/>
          </a:xfrm>
          <a:prstGeom prst="rect">
            <a:avLst/>
          </a:prstGeom>
        </p:spPr>
      </p:pic>
      <p:pic>
        <p:nvPicPr>
          <p:cNvPr id="2" name="Picture 2" descr="Rezultat iskanja slik za sick patient">
            <a:extLst>
              <a:ext uri="{FF2B5EF4-FFF2-40B4-BE49-F238E27FC236}">
                <a16:creationId xmlns:a16="http://schemas.microsoft.com/office/drawing/2014/main" id="{6BD0B37A-DFE7-1AAD-8474-666674109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78" y="2325629"/>
            <a:ext cx="2999666" cy="2333740"/>
          </a:xfrm>
          <a:prstGeom prst="rect">
            <a:avLst/>
          </a:prstGeom>
          <a:noFill/>
          <a:effectLst>
            <a:outerShdw blurRad="50800" dist="127000" dir="2700000" algn="tl" rotWithShape="0">
              <a:prstClr val="black">
                <a:alpha val="40000"/>
              </a:prst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Rezultat iskanja slik za worried old lady">
            <a:extLst>
              <a:ext uri="{FF2B5EF4-FFF2-40B4-BE49-F238E27FC236}">
                <a16:creationId xmlns:a16="http://schemas.microsoft.com/office/drawing/2014/main" id="{C5E9F1DF-CA6C-5EB2-E3AC-5FA618AD72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0" r="6553"/>
          <a:stretch/>
        </p:blipFill>
        <p:spPr bwMode="auto">
          <a:xfrm>
            <a:off x="3822700" y="2405551"/>
            <a:ext cx="2892414" cy="2229725"/>
          </a:xfrm>
          <a:prstGeom prst="rect">
            <a:avLst/>
          </a:prstGeom>
          <a:noFill/>
          <a:effectLst>
            <a:outerShdw blurRad="50800" dist="127000" dir="2700000" algn="tl" rotWithShape="0">
              <a:prstClr val="black">
                <a:alpha val="40000"/>
              </a:prst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zultat iskanja slik za physician">
            <a:extLst>
              <a:ext uri="{FF2B5EF4-FFF2-40B4-BE49-F238E27FC236}">
                <a16:creationId xmlns:a16="http://schemas.microsoft.com/office/drawing/2014/main" id="{F1EC0995-78E5-5947-7887-1707C12B0C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64"/>
          <a:stretch/>
        </p:blipFill>
        <p:spPr bwMode="auto">
          <a:xfrm>
            <a:off x="7282558" y="2377636"/>
            <a:ext cx="3017516" cy="243923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397316E-43B5-C73E-6CC5-156202D4D3BE}"/>
              </a:ext>
            </a:extLst>
          </p:cNvPr>
          <p:cNvSpPr txBox="1"/>
          <p:nvPr/>
        </p:nvSpPr>
        <p:spPr>
          <a:xfrm>
            <a:off x="1536700" y="783104"/>
            <a:ext cx="79848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400" dirty="0"/>
              <a:t>INFORMIRANJE IN DETABUIZACIJA</a:t>
            </a:r>
          </a:p>
        </p:txBody>
      </p:sp>
    </p:spTree>
    <p:extLst>
      <p:ext uri="{BB962C8B-B14F-4D97-AF65-F5344CB8AC3E}">
        <p14:creationId xmlns:p14="http://schemas.microsoft.com/office/powerpoint/2010/main" val="3596761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>
            <a:extLst>
              <a:ext uri="{FF2B5EF4-FFF2-40B4-BE49-F238E27FC236}">
                <a16:creationId xmlns:a16="http://schemas.microsoft.com/office/drawing/2014/main" id="{E2C9A417-CD0D-4F90-A699-B3D5701306D1}"/>
              </a:ext>
            </a:extLst>
          </p:cNvPr>
          <p:cNvSpPr/>
          <p:nvPr/>
        </p:nvSpPr>
        <p:spPr>
          <a:xfrm>
            <a:off x="3410844" y="6644430"/>
            <a:ext cx="575283" cy="21544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sl-SI" sz="800" b="1" dirty="0">
                <a:solidFill>
                  <a:schemeClr val="bg1"/>
                </a:solidFill>
              </a:rPr>
              <a:t>od 2007 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AA9E2EB5-B1FD-4F53-8C06-F68ACDA77DD5}"/>
              </a:ext>
            </a:extLst>
          </p:cNvPr>
          <p:cNvSpPr txBox="1"/>
          <p:nvPr/>
        </p:nvSpPr>
        <p:spPr>
          <a:xfrm>
            <a:off x="2396478" y="6830427"/>
            <a:ext cx="1589649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l-SI" sz="800" b="1" dirty="0">
                <a:solidFill>
                  <a:schemeClr val="bg1"/>
                </a:solidFill>
              </a:rPr>
              <a:t>ODDELEK ZA </a:t>
            </a:r>
          </a:p>
          <a:p>
            <a:pPr algn="r"/>
            <a:r>
              <a:rPr lang="sl-SI" sz="800" b="1" dirty="0">
                <a:solidFill>
                  <a:schemeClr val="bg1"/>
                </a:solidFill>
              </a:rPr>
              <a:t>AKUTNO PALIATIVNO OSKRBO</a:t>
            </a:r>
          </a:p>
        </p:txBody>
      </p:sp>
      <p:pic>
        <p:nvPicPr>
          <p:cNvPr id="30" name="Picture 7">
            <a:extLst>
              <a:ext uri="{FF2B5EF4-FFF2-40B4-BE49-F238E27FC236}">
                <a16:creationId xmlns:a16="http://schemas.microsoft.com/office/drawing/2014/main" id="{7663E5EF-A6FC-48E2-B0C8-6FC8332E2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10" y="6505765"/>
            <a:ext cx="1288945" cy="685903"/>
          </a:xfrm>
          <a:prstGeom prst="rect">
            <a:avLst/>
          </a:prstGeom>
        </p:spPr>
      </p:pic>
      <p:pic>
        <p:nvPicPr>
          <p:cNvPr id="31" name="Picture 2" descr="C:\Users\Maja\Desktop\10 letnica\kamelice v krogu.png">
            <a:extLst>
              <a:ext uri="{FF2B5EF4-FFF2-40B4-BE49-F238E27FC236}">
                <a16:creationId xmlns:a16="http://schemas.microsoft.com/office/drawing/2014/main" id="{49F0838A-3BAB-415B-AB65-D8B6EFE7F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89" y="6460886"/>
            <a:ext cx="626778" cy="6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1C57AC8B-336F-4CE7-8962-E0F831B54E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098" y="6467049"/>
            <a:ext cx="2404984" cy="712552"/>
          </a:xfrm>
          <a:prstGeom prst="rect">
            <a:avLst/>
          </a:prstGeom>
        </p:spPr>
      </p:pic>
      <p:sp>
        <p:nvSpPr>
          <p:cNvPr id="10" name="TextBox 43">
            <a:extLst>
              <a:ext uri="{FF2B5EF4-FFF2-40B4-BE49-F238E27FC236}">
                <a16:creationId xmlns:a16="http://schemas.microsoft.com/office/drawing/2014/main" id="{13CFBA87-2D72-5F6E-808B-B8D264A3449B}"/>
              </a:ext>
            </a:extLst>
          </p:cNvPr>
          <p:cNvSpPr txBox="1"/>
          <p:nvPr/>
        </p:nvSpPr>
        <p:spPr>
          <a:xfrm>
            <a:off x="5828073" y="1405154"/>
            <a:ext cx="4490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>
                <a:hlinkClick r:id="rId5"/>
              </a:rPr>
              <a:t>www.paliativnaoskrba.si</a:t>
            </a:r>
            <a:r>
              <a:rPr lang="sl-SI" sz="3200" b="1" dirty="0"/>
              <a:t> </a:t>
            </a:r>
          </a:p>
        </p:txBody>
      </p:sp>
      <p:pic>
        <p:nvPicPr>
          <p:cNvPr id="11" name="Picture 2" descr="C:\Users\Maja\Documents\PALIATIVA\SZPM 2015\ISIS Kopenhagen\Slika 3 - Projekt Metulj.jpg">
            <a:extLst>
              <a:ext uri="{FF2B5EF4-FFF2-40B4-BE49-F238E27FC236}">
                <a16:creationId xmlns:a16="http://schemas.microsoft.com/office/drawing/2014/main" id="{D5BF978C-F85F-B507-291E-615060E714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64"/>
          <a:stretch/>
        </p:blipFill>
        <p:spPr bwMode="auto">
          <a:xfrm>
            <a:off x="5568782" y="224998"/>
            <a:ext cx="5008595" cy="105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CADA4755-0005-6725-BC9C-4C8FBCEE6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66" y="1359310"/>
            <a:ext cx="1189361" cy="24868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DD660012-6666-3A37-A2A1-D4200F505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443" y="1359309"/>
            <a:ext cx="1171005" cy="24868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86FF520E-0E7F-6566-4F54-32A555876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6" y="1359309"/>
            <a:ext cx="1178629" cy="24868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72E57179-A0EC-C64B-E07D-0E21ADC3D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76" y="3308715"/>
            <a:ext cx="1220869" cy="2616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DF5778E4-A253-FCCC-7180-A7B7A2F2D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766" y="3308715"/>
            <a:ext cx="1234849" cy="25915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0E120968-C8A5-FC21-4869-E9C5D2B63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667" y="3313320"/>
            <a:ext cx="1240503" cy="26120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FA5A4825-CFCB-2A22-BA12-9EA8FE74D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296" y="3313320"/>
            <a:ext cx="1218674" cy="26042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3062AC9C-64CC-ADD2-3584-4C297AF75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956" y="3313320"/>
            <a:ext cx="1235588" cy="26120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6BA9FBB1-026F-128B-B1B5-0CF7F2C53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00" y="3308715"/>
            <a:ext cx="1245368" cy="2616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031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>
            <a:extLst>
              <a:ext uri="{FF2B5EF4-FFF2-40B4-BE49-F238E27FC236}">
                <a16:creationId xmlns:a16="http://schemas.microsoft.com/office/drawing/2014/main" id="{E2C9A417-CD0D-4F90-A699-B3D5701306D1}"/>
              </a:ext>
            </a:extLst>
          </p:cNvPr>
          <p:cNvSpPr/>
          <p:nvPr/>
        </p:nvSpPr>
        <p:spPr>
          <a:xfrm>
            <a:off x="3410844" y="6644430"/>
            <a:ext cx="575283" cy="21544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sl-SI" sz="800" b="1" dirty="0">
                <a:solidFill>
                  <a:schemeClr val="bg1"/>
                </a:solidFill>
              </a:rPr>
              <a:t>od 2007 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AA9E2EB5-B1FD-4F53-8C06-F68ACDA77DD5}"/>
              </a:ext>
            </a:extLst>
          </p:cNvPr>
          <p:cNvSpPr txBox="1"/>
          <p:nvPr/>
        </p:nvSpPr>
        <p:spPr>
          <a:xfrm>
            <a:off x="2396478" y="6830427"/>
            <a:ext cx="1589649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l-SI" sz="800" b="1" dirty="0">
                <a:solidFill>
                  <a:schemeClr val="bg1"/>
                </a:solidFill>
              </a:rPr>
              <a:t>ODDELEK ZA </a:t>
            </a:r>
          </a:p>
          <a:p>
            <a:pPr algn="r"/>
            <a:r>
              <a:rPr lang="sl-SI" sz="800" b="1" dirty="0">
                <a:solidFill>
                  <a:schemeClr val="bg1"/>
                </a:solidFill>
              </a:rPr>
              <a:t>AKUTNO PALIATIVNO OSKRBO</a:t>
            </a:r>
          </a:p>
        </p:txBody>
      </p:sp>
      <p:pic>
        <p:nvPicPr>
          <p:cNvPr id="30" name="Picture 7">
            <a:extLst>
              <a:ext uri="{FF2B5EF4-FFF2-40B4-BE49-F238E27FC236}">
                <a16:creationId xmlns:a16="http://schemas.microsoft.com/office/drawing/2014/main" id="{7663E5EF-A6FC-48E2-B0C8-6FC8332E2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10" y="6505765"/>
            <a:ext cx="1288945" cy="685903"/>
          </a:xfrm>
          <a:prstGeom prst="rect">
            <a:avLst/>
          </a:prstGeom>
        </p:spPr>
      </p:pic>
      <p:pic>
        <p:nvPicPr>
          <p:cNvPr id="31" name="Picture 2" descr="C:\Users\Maja\Desktop\10 letnica\kamelice v krogu.png">
            <a:extLst>
              <a:ext uri="{FF2B5EF4-FFF2-40B4-BE49-F238E27FC236}">
                <a16:creationId xmlns:a16="http://schemas.microsoft.com/office/drawing/2014/main" id="{49F0838A-3BAB-415B-AB65-D8B6EFE7F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89" y="6460886"/>
            <a:ext cx="626778" cy="6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1C57AC8B-336F-4CE7-8962-E0F831B54E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098" y="6467049"/>
            <a:ext cx="2404984" cy="712552"/>
          </a:xfrm>
          <a:prstGeom prst="rect">
            <a:avLst/>
          </a:prstGeom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B369B1C3-09C0-E6EE-A532-7B0C5A5767B9}"/>
              </a:ext>
            </a:extLst>
          </p:cNvPr>
          <p:cNvSpPr txBox="1"/>
          <p:nvPr/>
        </p:nvSpPr>
        <p:spPr>
          <a:xfrm>
            <a:off x="393700" y="410588"/>
            <a:ext cx="502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latin typeface="Georgia" panose="02040502050405020303" pitchFamily="18" charset="0"/>
              </a:rPr>
              <a:t>PUBLIKACIJE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747B19FF-9705-B7E7-525D-8FA44FBE187B}"/>
              </a:ext>
            </a:extLst>
          </p:cNvPr>
          <p:cNvSpPr txBox="1"/>
          <p:nvPr/>
        </p:nvSpPr>
        <p:spPr>
          <a:xfrm flipH="1">
            <a:off x="6108700" y="1713069"/>
            <a:ext cx="39326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E-oblika </a:t>
            </a:r>
          </a:p>
          <a:p>
            <a:r>
              <a:rPr lang="sl-SI" sz="2800" b="1" dirty="0"/>
              <a:t>dosegljiva na</a:t>
            </a:r>
          </a:p>
          <a:p>
            <a:r>
              <a:rPr lang="sl-SI" sz="2800" b="1" dirty="0">
                <a:hlinkClick r:id="rId5"/>
              </a:rPr>
              <a:t>www.szpho.si</a:t>
            </a:r>
            <a:endParaRPr lang="sl-SI" sz="2800" b="1" dirty="0"/>
          </a:p>
          <a:p>
            <a:endParaRPr lang="sl-SI" sz="2800" b="1" dirty="0"/>
          </a:p>
          <a:p>
            <a:r>
              <a:rPr lang="sl-SI" sz="2800" b="1" dirty="0"/>
              <a:t>Tiskana verzija</a:t>
            </a:r>
          </a:p>
          <a:p>
            <a:r>
              <a:rPr lang="sl-SI" sz="2800" b="1" dirty="0"/>
              <a:t>naročila na:</a:t>
            </a:r>
          </a:p>
          <a:p>
            <a:r>
              <a:rPr lang="it-IT" sz="2800" b="1" dirty="0">
                <a:hlinkClick r:id="rId6"/>
              </a:rPr>
              <a:t>szphoslovenia@szpho.si</a:t>
            </a:r>
            <a:endParaRPr lang="sl-SI" sz="2800" b="1" dirty="0"/>
          </a:p>
          <a:p>
            <a:endParaRPr lang="sl-SI" sz="2800" b="1" dirty="0"/>
          </a:p>
          <a:p>
            <a:endParaRPr lang="LID4096" sz="2800" b="1" dirty="0"/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AF8ED517-4B43-D0FF-12BD-41E36D4909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23" y="919321"/>
            <a:ext cx="4447192" cy="555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6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>
            <a:extLst>
              <a:ext uri="{FF2B5EF4-FFF2-40B4-BE49-F238E27FC236}">
                <a16:creationId xmlns:a16="http://schemas.microsoft.com/office/drawing/2014/main" id="{E2C9A417-CD0D-4F90-A699-B3D5701306D1}"/>
              </a:ext>
            </a:extLst>
          </p:cNvPr>
          <p:cNvSpPr/>
          <p:nvPr/>
        </p:nvSpPr>
        <p:spPr>
          <a:xfrm>
            <a:off x="3410844" y="6644430"/>
            <a:ext cx="575283" cy="21544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sl-SI" sz="800" b="1" dirty="0">
                <a:solidFill>
                  <a:schemeClr val="bg1"/>
                </a:solidFill>
              </a:rPr>
              <a:t>od 2007 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AA9E2EB5-B1FD-4F53-8C06-F68ACDA77DD5}"/>
              </a:ext>
            </a:extLst>
          </p:cNvPr>
          <p:cNvSpPr txBox="1"/>
          <p:nvPr/>
        </p:nvSpPr>
        <p:spPr>
          <a:xfrm>
            <a:off x="2396478" y="6830427"/>
            <a:ext cx="1589649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l-SI" sz="800" b="1" dirty="0">
                <a:solidFill>
                  <a:schemeClr val="bg1"/>
                </a:solidFill>
              </a:rPr>
              <a:t>ODDELEK ZA </a:t>
            </a:r>
          </a:p>
          <a:p>
            <a:pPr algn="r"/>
            <a:r>
              <a:rPr lang="sl-SI" sz="800" b="1" dirty="0">
                <a:solidFill>
                  <a:schemeClr val="bg1"/>
                </a:solidFill>
              </a:rPr>
              <a:t>AKUTNO PALIATIVNO OSKRBO</a:t>
            </a:r>
          </a:p>
        </p:txBody>
      </p:sp>
      <p:pic>
        <p:nvPicPr>
          <p:cNvPr id="30" name="Picture 7">
            <a:extLst>
              <a:ext uri="{FF2B5EF4-FFF2-40B4-BE49-F238E27FC236}">
                <a16:creationId xmlns:a16="http://schemas.microsoft.com/office/drawing/2014/main" id="{7663E5EF-A6FC-48E2-B0C8-6FC8332E2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10" y="6505765"/>
            <a:ext cx="1288945" cy="685903"/>
          </a:xfrm>
          <a:prstGeom prst="rect">
            <a:avLst/>
          </a:prstGeom>
        </p:spPr>
      </p:pic>
      <p:pic>
        <p:nvPicPr>
          <p:cNvPr id="31" name="Picture 2" descr="C:\Users\Maja\Desktop\10 letnica\kamelice v krogu.png">
            <a:extLst>
              <a:ext uri="{FF2B5EF4-FFF2-40B4-BE49-F238E27FC236}">
                <a16:creationId xmlns:a16="http://schemas.microsoft.com/office/drawing/2014/main" id="{49F0838A-3BAB-415B-AB65-D8B6EFE7F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89" y="6460886"/>
            <a:ext cx="626778" cy="6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1C57AC8B-336F-4CE7-8962-E0F831B54E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098" y="6467049"/>
            <a:ext cx="2404984" cy="712552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517EC6B3-1B94-B059-1E01-840F2787D9C2}"/>
              </a:ext>
            </a:extLst>
          </p:cNvPr>
          <p:cNvSpPr txBox="1"/>
          <p:nvPr/>
        </p:nvSpPr>
        <p:spPr>
          <a:xfrm flipH="1">
            <a:off x="6480919" y="2677495"/>
            <a:ext cx="3744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E-oblika </a:t>
            </a:r>
          </a:p>
          <a:p>
            <a:r>
              <a:rPr lang="sl-SI" sz="2800" b="1" dirty="0"/>
              <a:t>dosegljiva na</a:t>
            </a:r>
          </a:p>
          <a:p>
            <a:r>
              <a:rPr lang="sl-SI" sz="2800" b="1" dirty="0">
                <a:hlinkClick r:id="rId5"/>
              </a:rPr>
              <a:t>www.szpho.si</a:t>
            </a:r>
            <a:endParaRPr lang="sl-SI" sz="2800" b="1" dirty="0"/>
          </a:p>
          <a:p>
            <a:endParaRPr lang="LID4096" sz="2800" b="1" dirty="0"/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3CF15DA5-3AB7-0B5E-359F-D76743391D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11" y="1228804"/>
            <a:ext cx="3324535" cy="47132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C28A3C3E-F9DE-F584-A165-0A8AF4D20091}"/>
              </a:ext>
            </a:extLst>
          </p:cNvPr>
          <p:cNvSpPr txBox="1"/>
          <p:nvPr/>
        </p:nvSpPr>
        <p:spPr>
          <a:xfrm>
            <a:off x="393700" y="371182"/>
            <a:ext cx="502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latin typeface="Georgia" panose="02040502050405020303" pitchFamily="18" charset="0"/>
              </a:rPr>
              <a:t>PUBLIKACIJE</a:t>
            </a:r>
          </a:p>
        </p:txBody>
      </p:sp>
    </p:spTree>
    <p:extLst>
      <p:ext uri="{BB962C8B-B14F-4D97-AF65-F5344CB8AC3E}">
        <p14:creationId xmlns:p14="http://schemas.microsoft.com/office/powerpoint/2010/main" val="3576967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>
            <a:extLst>
              <a:ext uri="{FF2B5EF4-FFF2-40B4-BE49-F238E27FC236}">
                <a16:creationId xmlns:a16="http://schemas.microsoft.com/office/drawing/2014/main" id="{E2C9A417-CD0D-4F90-A699-B3D5701306D1}"/>
              </a:ext>
            </a:extLst>
          </p:cNvPr>
          <p:cNvSpPr/>
          <p:nvPr/>
        </p:nvSpPr>
        <p:spPr>
          <a:xfrm>
            <a:off x="3410844" y="6644430"/>
            <a:ext cx="575283" cy="21544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sl-SI" sz="800" b="1" dirty="0">
                <a:solidFill>
                  <a:schemeClr val="bg1"/>
                </a:solidFill>
              </a:rPr>
              <a:t>od 2007 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AA9E2EB5-B1FD-4F53-8C06-F68ACDA77DD5}"/>
              </a:ext>
            </a:extLst>
          </p:cNvPr>
          <p:cNvSpPr txBox="1"/>
          <p:nvPr/>
        </p:nvSpPr>
        <p:spPr>
          <a:xfrm>
            <a:off x="2396478" y="6830427"/>
            <a:ext cx="1589649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l-SI" sz="800" b="1" dirty="0">
                <a:solidFill>
                  <a:schemeClr val="bg1"/>
                </a:solidFill>
              </a:rPr>
              <a:t>ODDELEK ZA </a:t>
            </a:r>
          </a:p>
          <a:p>
            <a:pPr algn="r"/>
            <a:r>
              <a:rPr lang="sl-SI" sz="800" b="1" dirty="0">
                <a:solidFill>
                  <a:schemeClr val="bg1"/>
                </a:solidFill>
              </a:rPr>
              <a:t>AKUTNO PALIATIVNO OSKRBO</a:t>
            </a:r>
          </a:p>
        </p:txBody>
      </p:sp>
      <p:pic>
        <p:nvPicPr>
          <p:cNvPr id="30" name="Picture 7">
            <a:extLst>
              <a:ext uri="{FF2B5EF4-FFF2-40B4-BE49-F238E27FC236}">
                <a16:creationId xmlns:a16="http://schemas.microsoft.com/office/drawing/2014/main" id="{7663E5EF-A6FC-48E2-B0C8-6FC8332E2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10" y="6505765"/>
            <a:ext cx="1288945" cy="685903"/>
          </a:xfrm>
          <a:prstGeom prst="rect">
            <a:avLst/>
          </a:prstGeom>
        </p:spPr>
      </p:pic>
      <p:pic>
        <p:nvPicPr>
          <p:cNvPr id="31" name="Picture 2" descr="C:\Users\Maja\Desktop\10 letnica\kamelice v krogu.png">
            <a:extLst>
              <a:ext uri="{FF2B5EF4-FFF2-40B4-BE49-F238E27FC236}">
                <a16:creationId xmlns:a16="http://schemas.microsoft.com/office/drawing/2014/main" id="{49F0838A-3BAB-415B-AB65-D8B6EFE7F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89" y="6460886"/>
            <a:ext cx="626778" cy="6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1C57AC8B-336F-4CE7-8962-E0F831B54E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098" y="6467049"/>
            <a:ext cx="2404984" cy="7125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4010D6-4993-49F6-A427-8CDA442C74F9}"/>
              </a:ext>
            </a:extLst>
          </p:cNvPr>
          <p:cNvSpPr txBox="1"/>
          <p:nvPr/>
        </p:nvSpPr>
        <p:spPr>
          <a:xfrm>
            <a:off x="45747" y="669414"/>
            <a:ext cx="10669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>
                <a:latin typeface="Georgia" panose="02040502050405020303" pitchFamily="18" charset="0"/>
              </a:rPr>
              <a:t>ZAHVALA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B912761-9C94-2902-5DBA-74A365946E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10" y="1682432"/>
            <a:ext cx="6024268" cy="45182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F9B431E1-2E5D-4533-CF4B-F7CD43622785}"/>
              </a:ext>
            </a:extLst>
          </p:cNvPr>
          <p:cNvSpPr txBox="1"/>
          <p:nvPr/>
        </p:nvSpPr>
        <p:spPr>
          <a:xfrm>
            <a:off x="6708588" y="5381625"/>
            <a:ext cx="35763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Porsche </a:t>
            </a:r>
            <a:r>
              <a:rPr lang="sl-SI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</a:t>
            </a:r>
            <a:r>
              <a:rPr lang="sl-SI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</a:t>
            </a:r>
            <a:r>
              <a:rPr lang="sl-SI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r>
              <a:rPr lang="sl-SI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podružnica Porsche Verovškova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76949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>
            <a:extLst>
              <a:ext uri="{FF2B5EF4-FFF2-40B4-BE49-F238E27FC236}">
                <a16:creationId xmlns:a16="http://schemas.microsoft.com/office/drawing/2014/main" id="{E2C9A417-CD0D-4F90-A699-B3D5701306D1}"/>
              </a:ext>
            </a:extLst>
          </p:cNvPr>
          <p:cNvSpPr/>
          <p:nvPr/>
        </p:nvSpPr>
        <p:spPr>
          <a:xfrm>
            <a:off x="3410844" y="6644430"/>
            <a:ext cx="575283" cy="21544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sl-SI" sz="800" b="1" dirty="0">
                <a:solidFill>
                  <a:schemeClr val="bg1"/>
                </a:solidFill>
              </a:rPr>
              <a:t>od 2007 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AA9E2EB5-B1FD-4F53-8C06-F68ACDA77DD5}"/>
              </a:ext>
            </a:extLst>
          </p:cNvPr>
          <p:cNvSpPr txBox="1"/>
          <p:nvPr/>
        </p:nvSpPr>
        <p:spPr>
          <a:xfrm>
            <a:off x="2396478" y="6830427"/>
            <a:ext cx="1589649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l-SI" sz="800" b="1" dirty="0">
                <a:solidFill>
                  <a:schemeClr val="bg1"/>
                </a:solidFill>
              </a:rPr>
              <a:t>ODDELEK ZA </a:t>
            </a:r>
          </a:p>
          <a:p>
            <a:pPr algn="r"/>
            <a:r>
              <a:rPr lang="sl-SI" sz="800" b="1" dirty="0">
                <a:solidFill>
                  <a:schemeClr val="bg1"/>
                </a:solidFill>
              </a:rPr>
              <a:t>AKUTNO PALIATIVNO OSKRBO</a:t>
            </a:r>
          </a:p>
        </p:txBody>
      </p:sp>
      <p:pic>
        <p:nvPicPr>
          <p:cNvPr id="30" name="Picture 7">
            <a:extLst>
              <a:ext uri="{FF2B5EF4-FFF2-40B4-BE49-F238E27FC236}">
                <a16:creationId xmlns:a16="http://schemas.microsoft.com/office/drawing/2014/main" id="{7663E5EF-A6FC-48E2-B0C8-6FC8332E2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10" y="6505765"/>
            <a:ext cx="1288945" cy="685903"/>
          </a:xfrm>
          <a:prstGeom prst="rect">
            <a:avLst/>
          </a:prstGeom>
        </p:spPr>
      </p:pic>
      <p:pic>
        <p:nvPicPr>
          <p:cNvPr id="31" name="Picture 2" descr="C:\Users\Maja\Desktop\10 letnica\kamelice v krogu.png">
            <a:extLst>
              <a:ext uri="{FF2B5EF4-FFF2-40B4-BE49-F238E27FC236}">
                <a16:creationId xmlns:a16="http://schemas.microsoft.com/office/drawing/2014/main" id="{49F0838A-3BAB-415B-AB65-D8B6EFE7F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89" y="6460886"/>
            <a:ext cx="626778" cy="6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1C57AC8B-336F-4CE7-8962-E0F831B54E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098" y="6467049"/>
            <a:ext cx="2404984" cy="71255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E3EDC9E-4E4E-384B-4524-C2E07B646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708" y="715670"/>
            <a:ext cx="5379098" cy="610425"/>
          </a:xfrm>
        </p:spPr>
        <p:txBody>
          <a:bodyPr/>
          <a:lstStyle/>
          <a:p>
            <a:pPr algn="ctr"/>
            <a:r>
              <a:rPr lang="sl-S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Paliativna oskrba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CDBD6512-F440-4828-D1D8-160725102916}"/>
              </a:ext>
            </a:extLst>
          </p:cNvPr>
          <p:cNvSpPr txBox="1"/>
          <p:nvPr/>
        </p:nvSpPr>
        <p:spPr>
          <a:xfrm>
            <a:off x="3191302" y="1983813"/>
            <a:ext cx="7086600" cy="4174129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127000"/>
          </a:effectLst>
        </p:spPr>
        <p:txBody>
          <a:bodyPr wrap="square" lIns="360000" tIns="360000" rIns="360000" bIns="360000" rtlCol="0">
            <a:spAutoFit/>
          </a:bodyPr>
          <a:lstStyle/>
          <a:p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aktivna celostna pomoč pacientom vseh starosti z napredovalo kronično neozdravljivo boleznijo ter njihovim bližnjim, slednjim tako v času bolezni kot v procesu žalovanja.</a:t>
            </a:r>
          </a:p>
          <a:p>
            <a:endParaRPr lang="sl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Državni program paliativne oskrbe, 2010 </a:t>
            </a:r>
          </a:p>
          <a:p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(WHO definition of palliative care)</a:t>
            </a:r>
            <a:endParaRPr lang="en-GB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750AFBD5-1A61-C57A-06BA-6C663EC8AC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0" y="200025"/>
            <a:ext cx="1397454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F0143C7-F625-6C1C-8946-64FB607FEA3F}"/>
              </a:ext>
            </a:extLst>
          </p:cNvPr>
          <p:cNvSpPr txBox="1"/>
          <p:nvPr/>
        </p:nvSpPr>
        <p:spPr>
          <a:xfrm>
            <a:off x="8704590" y="933108"/>
            <a:ext cx="210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1800" b="1" dirty="0">
                <a:hlinkClick r:id="rId7"/>
              </a:rPr>
              <a:t>www.szpho.si</a:t>
            </a:r>
            <a:endParaRPr lang="sl-SI" sz="1800" b="1" dirty="0"/>
          </a:p>
        </p:txBody>
      </p:sp>
      <p:pic>
        <p:nvPicPr>
          <p:cNvPr id="3" name="Picture 2" descr="Rezultat iskanja slik za sick patient">
            <a:extLst>
              <a:ext uri="{FF2B5EF4-FFF2-40B4-BE49-F238E27FC236}">
                <a16:creationId xmlns:a16="http://schemas.microsoft.com/office/drawing/2014/main" id="{C1A9B2A8-A479-CCB6-82C0-5DE79AAED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24" y="969090"/>
            <a:ext cx="2154662" cy="1676327"/>
          </a:xfrm>
          <a:prstGeom prst="rect">
            <a:avLst/>
          </a:prstGeom>
          <a:noFill/>
          <a:effectLst>
            <a:outerShdw blurRad="50800" dist="127000" dir="2700000" algn="tl" rotWithShape="0">
              <a:prstClr val="black">
                <a:alpha val="40000"/>
              </a:prst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zultat iskanja slik za worried old lady">
            <a:extLst>
              <a:ext uri="{FF2B5EF4-FFF2-40B4-BE49-F238E27FC236}">
                <a16:creationId xmlns:a16="http://schemas.microsoft.com/office/drawing/2014/main" id="{ED1750BF-6D14-0DED-8354-407B3ACC3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0" r="6553"/>
          <a:stretch/>
        </p:blipFill>
        <p:spPr bwMode="auto">
          <a:xfrm>
            <a:off x="604059" y="2836969"/>
            <a:ext cx="2077623" cy="1601613"/>
          </a:xfrm>
          <a:prstGeom prst="rect">
            <a:avLst/>
          </a:prstGeom>
          <a:noFill/>
          <a:effectLst>
            <a:outerShdw blurRad="50800" dist="127000" dir="2700000" algn="tl" rotWithShape="0">
              <a:prstClr val="black">
                <a:alpha val="40000"/>
              </a:prst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zultat iskanja slik za physician">
            <a:extLst>
              <a:ext uri="{FF2B5EF4-FFF2-40B4-BE49-F238E27FC236}">
                <a16:creationId xmlns:a16="http://schemas.microsoft.com/office/drawing/2014/main" id="{7C6CC6EA-10BA-BFB7-8506-B527DD82F4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64"/>
          <a:stretch/>
        </p:blipFill>
        <p:spPr bwMode="auto">
          <a:xfrm>
            <a:off x="661724" y="4630134"/>
            <a:ext cx="2167484" cy="175210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081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>
            <a:extLst>
              <a:ext uri="{FF2B5EF4-FFF2-40B4-BE49-F238E27FC236}">
                <a16:creationId xmlns:a16="http://schemas.microsoft.com/office/drawing/2014/main" id="{E2C9A417-CD0D-4F90-A699-B3D5701306D1}"/>
              </a:ext>
            </a:extLst>
          </p:cNvPr>
          <p:cNvSpPr/>
          <p:nvPr/>
        </p:nvSpPr>
        <p:spPr>
          <a:xfrm>
            <a:off x="3410844" y="6644430"/>
            <a:ext cx="575283" cy="21544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sl-SI" sz="800" b="1" dirty="0">
                <a:solidFill>
                  <a:schemeClr val="bg1"/>
                </a:solidFill>
              </a:rPr>
              <a:t>od 2007 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AA9E2EB5-B1FD-4F53-8C06-F68ACDA77DD5}"/>
              </a:ext>
            </a:extLst>
          </p:cNvPr>
          <p:cNvSpPr txBox="1"/>
          <p:nvPr/>
        </p:nvSpPr>
        <p:spPr>
          <a:xfrm>
            <a:off x="2396478" y="6830427"/>
            <a:ext cx="1589649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l-SI" sz="800" b="1" dirty="0">
                <a:solidFill>
                  <a:schemeClr val="bg1"/>
                </a:solidFill>
              </a:rPr>
              <a:t>ODDELEK ZA </a:t>
            </a:r>
          </a:p>
          <a:p>
            <a:pPr algn="r"/>
            <a:r>
              <a:rPr lang="sl-SI" sz="800" b="1" dirty="0">
                <a:solidFill>
                  <a:schemeClr val="bg1"/>
                </a:solidFill>
              </a:rPr>
              <a:t>AKUTNO PALIATIVNO OSKRBO</a:t>
            </a:r>
          </a:p>
        </p:txBody>
      </p:sp>
      <p:pic>
        <p:nvPicPr>
          <p:cNvPr id="30" name="Picture 7">
            <a:extLst>
              <a:ext uri="{FF2B5EF4-FFF2-40B4-BE49-F238E27FC236}">
                <a16:creationId xmlns:a16="http://schemas.microsoft.com/office/drawing/2014/main" id="{7663E5EF-A6FC-48E2-B0C8-6FC8332E2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10" y="6505765"/>
            <a:ext cx="1288945" cy="685903"/>
          </a:xfrm>
          <a:prstGeom prst="rect">
            <a:avLst/>
          </a:prstGeom>
        </p:spPr>
      </p:pic>
      <p:pic>
        <p:nvPicPr>
          <p:cNvPr id="31" name="Picture 2" descr="C:\Users\Maja\Desktop\10 letnica\kamelice v krogu.png">
            <a:extLst>
              <a:ext uri="{FF2B5EF4-FFF2-40B4-BE49-F238E27FC236}">
                <a16:creationId xmlns:a16="http://schemas.microsoft.com/office/drawing/2014/main" id="{49F0838A-3BAB-415B-AB65-D8B6EFE7F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89" y="6460886"/>
            <a:ext cx="626778" cy="6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1C57AC8B-336F-4CE7-8962-E0F831B54E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098" y="6467049"/>
            <a:ext cx="2404984" cy="712552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143C254-4421-503B-9A92-32E191B95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6100" y="1190625"/>
            <a:ext cx="6566083" cy="44977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2DB37AE-130A-0FF9-9353-497BF67469CC}"/>
              </a:ext>
            </a:extLst>
          </p:cNvPr>
          <p:cNvSpPr txBox="1"/>
          <p:nvPr/>
        </p:nvSpPr>
        <p:spPr>
          <a:xfrm>
            <a:off x="7404100" y="3248025"/>
            <a:ext cx="3053208" cy="138499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l-SI" sz="2800" dirty="0"/>
              <a:t>v 2021 je</a:t>
            </a:r>
          </a:p>
          <a:p>
            <a:r>
              <a:rPr lang="sl-SI" sz="2800" dirty="0"/>
              <a:t>umrlo preko 23.000</a:t>
            </a:r>
          </a:p>
          <a:p>
            <a:r>
              <a:rPr lang="sl-SI" sz="2800" dirty="0"/>
              <a:t>različnih vzrokov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BBAD191-36BD-829A-1A11-FAB4C83D4F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00" y="43143"/>
            <a:ext cx="312420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21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76D260D-FFA6-5C67-A169-C8720419B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1940775"/>
            <a:ext cx="5943600" cy="37639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Rectangle 2">
            <a:extLst>
              <a:ext uri="{FF2B5EF4-FFF2-40B4-BE49-F238E27FC236}">
                <a16:creationId xmlns:a16="http://schemas.microsoft.com/office/drawing/2014/main" id="{E2C9A417-CD0D-4F90-A699-B3D5701306D1}"/>
              </a:ext>
            </a:extLst>
          </p:cNvPr>
          <p:cNvSpPr/>
          <p:nvPr/>
        </p:nvSpPr>
        <p:spPr>
          <a:xfrm>
            <a:off x="3410844" y="6644430"/>
            <a:ext cx="575283" cy="21544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sl-SI" sz="800" b="1" dirty="0">
                <a:solidFill>
                  <a:schemeClr val="bg1"/>
                </a:solidFill>
              </a:rPr>
              <a:t>od 2007 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AA9E2EB5-B1FD-4F53-8C06-F68ACDA77DD5}"/>
              </a:ext>
            </a:extLst>
          </p:cNvPr>
          <p:cNvSpPr txBox="1"/>
          <p:nvPr/>
        </p:nvSpPr>
        <p:spPr>
          <a:xfrm>
            <a:off x="2396478" y="6830427"/>
            <a:ext cx="1589649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l-SI" sz="800" b="1" dirty="0">
                <a:solidFill>
                  <a:schemeClr val="bg1"/>
                </a:solidFill>
              </a:rPr>
              <a:t>ODDELEK ZA </a:t>
            </a:r>
          </a:p>
          <a:p>
            <a:pPr algn="r"/>
            <a:r>
              <a:rPr lang="sl-SI" sz="800" b="1" dirty="0">
                <a:solidFill>
                  <a:schemeClr val="bg1"/>
                </a:solidFill>
              </a:rPr>
              <a:t>AKUTNO PALIATIVNO OSKRBO</a:t>
            </a:r>
          </a:p>
        </p:txBody>
      </p:sp>
      <p:pic>
        <p:nvPicPr>
          <p:cNvPr id="30" name="Picture 7">
            <a:extLst>
              <a:ext uri="{FF2B5EF4-FFF2-40B4-BE49-F238E27FC236}">
                <a16:creationId xmlns:a16="http://schemas.microsoft.com/office/drawing/2014/main" id="{7663E5EF-A6FC-48E2-B0C8-6FC8332E2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10" y="6505765"/>
            <a:ext cx="1288945" cy="685903"/>
          </a:xfrm>
          <a:prstGeom prst="rect">
            <a:avLst/>
          </a:prstGeom>
        </p:spPr>
      </p:pic>
      <p:pic>
        <p:nvPicPr>
          <p:cNvPr id="31" name="Picture 2" descr="C:\Users\Maja\Desktop\10 letnica\kamelice v krogu.png">
            <a:extLst>
              <a:ext uri="{FF2B5EF4-FFF2-40B4-BE49-F238E27FC236}">
                <a16:creationId xmlns:a16="http://schemas.microsoft.com/office/drawing/2014/main" id="{49F0838A-3BAB-415B-AB65-D8B6EFE7F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89" y="6460886"/>
            <a:ext cx="626778" cy="6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1C57AC8B-336F-4CE7-8962-E0F831B54E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098" y="6467049"/>
            <a:ext cx="2404984" cy="712552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1AA85353-DDE3-49CF-8CEE-511573358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2558" y="327868"/>
            <a:ext cx="2880320" cy="1297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23B4190-4537-4B81-805C-041A49BFE495}"/>
              </a:ext>
            </a:extLst>
          </p:cNvPr>
          <p:cNvSpPr txBox="1"/>
          <p:nvPr/>
        </p:nvSpPr>
        <p:spPr>
          <a:xfrm>
            <a:off x="393700" y="242715"/>
            <a:ext cx="36166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i="1" dirty="0">
                <a:latin typeface="Georgia" panose="02040502050405020303" pitchFamily="18" charset="0"/>
              </a:rPr>
              <a:t>Rak v Sloveniji</a:t>
            </a:r>
          </a:p>
        </p:txBody>
      </p:sp>
      <p:pic>
        <p:nvPicPr>
          <p:cNvPr id="10" name="Picture 7" descr="http://upload.wikimedia.org/wikipedia/commons/a/aa/Barracks_of_Slovenia-map.gif">
            <a:extLst>
              <a:ext uri="{FF2B5EF4-FFF2-40B4-BE49-F238E27FC236}">
                <a16:creationId xmlns:a16="http://schemas.microsoft.com/office/drawing/2014/main" id="{2BA145FC-1458-46FB-BE89-0B9F2841B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3700" y="1184570"/>
            <a:ext cx="2681212" cy="1762096"/>
          </a:xfrm>
          <a:prstGeom prst="rect">
            <a:avLst/>
          </a:prstGeom>
          <a:noFill/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21E927DD-8D3A-4055-AE7E-971263CA8B43}"/>
              </a:ext>
            </a:extLst>
          </p:cNvPr>
          <p:cNvSpPr txBox="1"/>
          <p:nvPr/>
        </p:nvSpPr>
        <p:spPr>
          <a:xfrm>
            <a:off x="7460038" y="4870538"/>
            <a:ext cx="2869696" cy="872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b="1" dirty="0">
                <a:latin typeface="Georgia" panose="02040502050405020303" pitchFamily="18" charset="0"/>
              </a:rPr>
              <a:t>Novo odkritih: 16. 000</a:t>
            </a:r>
          </a:p>
          <a:p>
            <a:pPr>
              <a:lnSpc>
                <a:spcPct val="150000"/>
              </a:lnSpc>
            </a:pPr>
            <a:r>
              <a:rPr lang="sl-SI" b="1" dirty="0">
                <a:latin typeface="Georgia" panose="02040502050405020303" pitchFamily="18" charset="0"/>
              </a:rPr>
              <a:t>Smrti: </a:t>
            </a:r>
            <a:r>
              <a:rPr lang="sl-SI" sz="1800" b="1" u="none" dirty="0">
                <a:latin typeface="Georgia" panose="02040502050405020303" pitchFamily="18" charset="0"/>
              </a:rPr>
              <a:t>6.300</a:t>
            </a:r>
            <a:endParaRPr lang="sl-SI" b="1" dirty="0">
              <a:latin typeface="Georgia" panose="02040502050405020303" pitchFamily="18" charset="0"/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061FDF75-1CC7-3C25-078E-E6AD79E2EC1A}"/>
              </a:ext>
            </a:extLst>
          </p:cNvPr>
          <p:cNvSpPr/>
          <p:nvPr/>
        </p:nvSpPr>
        <p:spPr>
          <a:xfrm>
            <a:off x="7460038" y="5306972"/>
            <a:ext cx="1620462" cy="43643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183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17479C9-BC3A-DD5F-D82F-58E5ACD0F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658" y="1527677"/>
            <a:ext cx="6566083" cy="44977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Rectangle 2">
            <a:extLst>
              <a:ext uri="{FF2B5EF4-FFF2-40B4-BE49-F238E27FC236}">
                <a16:creationId xmlns:a16="http://schemas.microsoft.com/office/drawing/2014/main" id="{E2C9A417-CD0D-4F90-A699-B3D5701306D1}"/>
              </a:ext>
            </a:extLst>
          </p:cNvPr>
          <p:cNvSpPr/>
          <p:nvPr/>
        </p:nvSpPr>
        <p:spPr>
          <a:xfrm>
            <a:off x="3410844" y="6644430"/>
            <a:ext cx="575283" cy="21544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sl-SI" sz="800" b="1" dirty="0">
                <a:solidFill>
                  <a:schemeClr val="bg1"/>
                </a:solidFill>
              </a:rPr>
              <a:t>od 2007 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AA9E2EB5-B1FD-4F53-8C06-F68ACDA77DD5}"/>
              </a:ext>
            </a:extLst>
          </p:cNvPr>
          <p:cNvSpPr txBox="1"/>
          <p:nvPr/>
        </p:nvSpPr>
        <p:spPr>
          <a:xfrm>
            <a:off x="2396478" y="6830427"/>
            <a:ext cx="1589649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l-SI" sz="800" b="1" dirty="0">
                <a:solidFill>
                  <a:schemeClr val="bg1"/>
                </a:solidFill>
              </a:rPr>
              <a:t>ODDELEK ZA </a:t>
            </a:r>
          </a:p>
          <a:p>
            <a:pPr algn="r"/>
            <a:r>
              <a:rPr lang="sl-SI" sz="800" b="1" dirty="0">
                <a:solidFill>
                  <a:schemeClr val="bg1"/>
                </a:solidFill>
              </a:rPr>
              <a:t>AKUTNO PALIATIVNO OSKRBO</a:t>
            </a:r>
          </a:p>
        </p:txBody>
      </p:sp>
      <p:pic>
        <p:nvPicPr>
          <p:cNvPr id="30" name="Picture 7">
            <a:extLst>
              <a:ext uri="{FF2B5EF4-FFF2-40B4-BE49-F238E27FC236}">
                <a16:creationId xmlns:a16="http://schemas.microsoft.com/office/drawing/2014/main" id="{7663E5EF-A6FC-48E2-B0C8-6FC8332E2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10" y="6505765"/>
            <a:ext cx="1288945" cy="685903"/>
          </a:xfrm>
          <a:prstGeom prst="rect">
            <a:avLst/>
          </a:prstGeom>
        </p:spPr>
      </p:pic>
      <p:pic>
        <p:nvPicPr>
          <p:cNvPr id="31" name="Picture 2" descr="C:\Users\Maja\Desktop\10 letnica\kamelice v krogu.png">
            <a:extLst>
              <a:ext uri="{FF2B5EF4-FFF2-40B4-BE49-F238E27FC236}">
                <a16:creationId xmlns:a16="http://schemas.microsoft.com/office/drawing/2014/main" id="{49F0838A-3BAB-415B-AB65-D8B6EFE7F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89" y="6460886"/>
            <a:ext cx="626778" cy="6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1C57AC8B-336F-4CE7-8962-E0F831B54E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098" y="6467049"/>
            <a:ext cx="2404984" cy="712552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8936DF9A-871C-4523-9A98-900FC73704DA}"/>
              </a:ext>
            </a:extLst>
          </p:cNvPr>
          <p:cNvSpPr txBox="1"/>
          <p:nvPr/>
        </p:nvSpPr>
        <p:spPr>
          <a:xfrm>
            <a:off x="4510690" y="4871542"/>
            <a:ext cx="6057901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>
                <a:latin typeface="Georgia" panose="02040502050405020303" pitchFamily="18" charset="0"/>
              </a:rPr>
              <a:t>1 mobilni paliativni tim na 100.000 -150.000 prebivalcev</a:t>
            </a:r>
            <a:endParaRPr lang="sl-SI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C1B1A060-51D2-4F43-8D3A-0593A34AC6E1}"/>
              </a:ext>
            </a:extLst>
          </p:cNvPr>
          <p:cNvSpPr txBox="1"/>
          <p:nvPr/>
        </p:nvSpPr>
        <p:spPr>
          <a:xfrm>
            <a:off x="4515540" y="3901784"/>
            <a:ext cx="5935906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>
                <a:latin typeface="Georgia" panose="02040502050405020303" pitchFamily="18" charset="0"/>
              </a:rPr>
              <a:t>imeli naj bi 150 – 200 postelj za specializirano PO</a:t>
            </a:r>
            <a:endParaRPr lang="sl-SI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5AB983BA-9AF2-446F-B51C-759544B602FF}"/>
              </a:ext>
            </a:extLst>
          </p:cNvPr>
          <p:cNvSpPr txBox="1"/>
          <p:nvPr/>
        </p:nvSpPr>
        <p:spPr>
          <a:xfrm>
            <a:off x="346714" y="295240"/>
            <a:ext cx="10346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>
                <a:latin typeface="Georgia" panose="02040502050405020303" pitchFamily="18" charset="0"/>
              </a:rPr>
              <a:t>DRŽAVNI PROGRAM PO 2010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6B0F6EA-0993-D64A-575F-A2F482DC7BA3}"/>
              </a:ext>
            </a:extLst>
          </p:cNvPr>
          <p:cNvSpPr txBox="1"/>
          <p:nvPr/>
        </p:nvSpPr>
        <p:spPr>
          <a:xfrm>
            <a:off x="450524" y="1344584"/>
            <a:ext cx="4913357" cy="461665"/>
          </a:xfrm>
          <a:prstGeom prst="rect">
            <a:avLst/>
          </a:prstGeom>
          <a:solidFill>
            <a:srgbClr val="0070C0"/>
          </a:solidFill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l-SI" sz="24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OSNOVNA PALIATIVNA OSKRBA</a:t>
            </a:r>
            <a:endParaRPr lang="sl-SI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9D07B72-6B2C-3F04-9FFE-89D3308709C2}"/>
              </a:ext>
            </a:extLst>
          </p:cNvPr>
          <p:cNvSpPr txBox="1"/>
          <p:nvPr/>
        </p:nvSpPr>
        <p:spPr>
          <a:xfrm>
            <a:off x="4515539" y="3303565"/>
            <a:ext cx="5973117" cy="461665"/>
          </a:xfrm>
          <a:prstGeom prst="rect">
            <a:avLst/>
          </a:prstGeom>
          <a:solidFill>
            <a:srgbClr val="0070C0"/>
          </a:solidFill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l-SI" sz="24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SPECIALIZIRANA</a:t>
            </a:r>
            <a:r>
              <a:rPr lang="sl-SI" sz="24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PALIATIVNA OSKRBA</a:t>
            </a:r>
            <a:endParaRPr lang="sl-SI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1D5BC37-0F89-F580-5FFA-E97251A9E31C}"/>
              </a:ext>
            </a:extLst>
          </p:cNvPr>
          <p:cNvSpPr txBox="1"/>
          <p:nvPr/>
        </p:nvSpPr>
        <p:spPr>
          <a:xfrm>
            <a:off x="450524" y="1992246"/>
            <a:ext cx="4913357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>
                <a:latin typeface="Georgia" panose="02040502050405020303" pitchFamily="18" charset="0"/>
              </a:rPr>
              <a:t>družinski zdravniki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>
                <a:latin typeface="Georgia" panose="02040502050405020303" pitchFamily="18" charset="0"/>
              </a:rPr>
              <a:t>na vseh oddelkih bolnišnic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9D923E14-C624-1FE0-DD7E-3587579897C3}"/>
              </a:ext>
            </a:extLst>
          </p:cNvPr>
          <p:cNvSpPr/>
          <p:nvPr/>
        </p:nvSpPr>
        <p:spPr>
          <a:xfrm>
            <a:off x="6946900" y="860626"/>
            <a:ext cx="2960182" cy="52828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latin typeface="Georgia" panose="02040502050405020303" pitchFamily="18" charset="0"/>
              </a:rPr>
              <a:t>REGIONALNO</a:t>
            </a:r>
            <a:endParaRPr lang="sl-SI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89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 animBg="1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>
            <a:extLst>
              <a:ext uri="{FF2B5EF4-FFF2-40B4-BE49-F238E27FC236}">
                <a16:creationId xmlns:a16="http://schemas.microsoft.com/office/drawing/2014/main" id="{E2C9A417-CD0D-4F90-A699-B3D5701306D1}"/>
              </a:ext>
            </a:extLst>
          </p:cNvPr>
          <p:cNvSpPr/>
          <p:nvPr/>
        </p:nvSpPr>
        <p:spPr>
          <a:xfrm>
            <a:off x="3410844" y="6644430"/>
            <a:ext cx="575283" cy="21544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sl-SI" sz="800" b="1" dirty="0">
                <a:solidFill>
                  <a:schemeClr val="bg1"/>
                </a:solidFill>
              </a:rPr>
              <a:t>od 2007 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AA9E2EB5-B1FD-4F53-8C06-F68ACDA77DD5}"/>
              </a:ext>
            </a:extLst>
          </p:cNvPr>
          <p:cNvSpPr txBox="1"/>
          <p:nvPr/>
        </p:nvSpPr>
        <p:spPr>
          <a:xfrm>
            <a:off x="2396478" y="6830427"/>
            <a:ext cx="1589649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l-SI" sz="800" b="1" dirty="0">
                <a:solidFill>
                  <a:schemeClr val="bg1"/>
                </a:solidFill>
              </a:rPr>
              <a:t>ODDELEK ZA </a:t>
            </a:r>
          </a:p>
          <a:p>
            <a:pPr algn="r"/>
            <a:r>
              <a:rPr lang="sl-SI" sz="800" b="1" dirty="0">
                <a:solidFill>
                  <a:schemeClr val="bg1"/>
                </a:solidFill>
              </a:rPr>
              <a:t>AKUTNO PALIATIVNO OSKRBO</a:t>
            </a:r>
          </a:p>
        </p:txBody>
      </p:sp>
      <p:pic>
        <p:nvPicPr>
          <p:cNvPr id="30" name="Picture 7">
            <a:extLst>
              <a:ext uri="{FF2B5EF4-FFF2-40B4-BE49-F238E27FC236}">
                <a16:creationId xmlns:a16="http://schemas.microsoft.com/office/drawing/2014/main" id="{7663E5EF-A6FC-48E2-B0C8-6FC8332E2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10" y="6505765"/>
            <a:ext cx="1288945" cy="685903"/>
          </a:xfrm>
          <a:prstGeom prst="rect">
            <a:avLst/>
          </a:prstGeom>
        </p:spPr>
      </p:pic>
      <p:pic>
        <p:nvPicPr>
          <p:cNvPr id="31" name="Picture 2" descr="C:\Users\Maja\Desktop\10 letnica\kamelice v krogu.png">
            <a:extLst>
              <a:ext uri="{FF2B5EF4-FFF2-40B4-BE49-F238E27FC236}">
                <a16:creationId xmlns:a16="http://schemas.microsoft.com/office/drawing/2014/main" id="{49F0838A-3BAB-415B-AB65-D8B6EFE7F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89" y="6460886"/>
            <a:ext cx="626778" cy="6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1C57AC8B-336F-4CE7-8962-E0F831B54E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098" y="6467049"/>
            <a:ext cx="2404984" cy="712552"/>
          </a:xfrm>
          <a:prstGeom prst="rect">
            <a:avLst/>
          </a:prstGeom>
        </p:spPr>
      </p:pic>
      <p:pic>
        <p:nvPicPr>
          <p:cNvPr id="10" name="Slika 9" descr="Občine osrednjeslovenske statistične regije - Stičišče Središče">
            <a:extLst>
              <a:ext uri="{FF2B5EF4-FFF2-40B4-BE49-F238E27FC236}">
                <a16:creationId xmlns:a16="http://schemas.microsoft.com/office/drawing/2014/main" id="{8E5EA00C-9426-41E6-9F60-D85D2DC32C8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742" y="1999018"/>
            <a:ext cx="4130040" cy="43586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2661146B-DFB1-4DFF-92A2-8FA312BF6282}"/>
              </a:ext>
            </a:extLst>
          </p:cNvPr>
          <p:cNvSpPr txBox="1"/>
          <p:nvPr/>
        </p:nvSpPr>
        <p:spPr>
          <a:xfrm>
            <a:off x="5880100" y="1901926"/>
            <a:ext cx="472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latin typeface="Georgia" panose="02040502050405020303" pitchFamily="18" charset="0"/>
              </a:rPr>
              <a:t>Značilnosti: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latin typeface="Georgia" panose="02040502050405020303" pitchFamily="18" charset="0"/>
              </a:rPr>
              <a:t>tu živi 26% prebivalstva Slovenije, z največjo gostoto;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latin typeface="Georgia" panose="02040502050405020303" pitchFamily="18" charset="0"/>
              </a:rPr>
              <a:t>po velikosti je druga največja;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latin typeface="Georgia" panose="02040502050405020303" pitchFamily="18" charset="0"/>
              </a:rPr>
              <a:t>v regiji umre zaradi raka skoraj 1600 ljudi s tu prijavljenim stalnim prebivališčem (25% vseh), poleg tega pa v osrednjeslovenski regiji umrejo tudi bolniki iz drugih regij</a:t>
            </a:r>
          </a:p>
          <a:p>
            <a:endParaRPr lang="sl-SI" dirty="0">
              <a:latin typeface="Georgia" panose="02040502050405020303" pitchFamily="18" charset="0"/>
            </a:endParaRPr>
          </a:p>
          <a:p>
            <a:r>
              <a:rPr lang="sl-SI" b="1" dirty="0">
                <a:latin typeface="Georgia" panose="02040502050405020303" pitchFamily="18" charset="0"/>
              </a:rPr>
              <a:t>Posebnosti: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latin typeface="Georgia" panose="02040502050405020303" pitchFamily="18" charset="0"/>
              </a:rPr>
              <a:t>v regiji je terciarni center za zdravljenje raka za celo državo;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latin typeface="Georgia" panose="02040502050405020303" pitchFamily="18" charset="0"/>
              </a:rPr>
              <a:t>izvajanje zgodnje paliativne oskrbe (sočasno s specifično terapijo) za celo državo.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232F27D-458D-4062-8AC0-62BA00B68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383249"/>
            <a:ext cx="9574694" cy="1143000"/>
          </a:xfrm>
          <a:solidFill>
            <a:schemeClr val="bg1"/>
          </a:solidFill>
        </p:spPr>
        <p:txBody>
          <a:bodyPr/>
          <a:lstStyle/>
          <a:p>
            <a:r>
              <a:rPr lang="sl-SI" sz="3200" b="1" dirty="0">
                <a:solidFill>
                  <a:srgbClr val="C00000"/>
                </a:solidFill>
              </a:rPr>
              <a:t>OSREDNJE SLOVENSKA REGIJA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0947F7B1-DE8A-4667-B34A-8100B5BA64B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492458"/>
            <a:ext cx="1823724" cy="160401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7687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E3EDC9E-4E4E-384B-4524-C2E07B646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7763"/>
            <a:ext cx="10693400" cy="610425"/>
          </a:xfrm>
        </p:spPr>
        <p:txBody>
          <a:bodyPr/>
          <a:lstStyle/>
          <a:p>
            <a:pPr algn="ctr"/>
            <a:r>
              <a:rPr lang="sl-S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Potrebe po paliativni oskrbi so individualne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Rezultat iskanja slik za sick patient">
            <a:extLst>
              <a:ext uri="{FF2B5EF4-FFF2-40B4-BE49-F238E27FC236}">
                <a16:creationId xmlns:a16="http://schemas.microsoft.com/office/drawing/2014/main" id="{14E415A8-FF19-FC8F-3997-747A0E0DF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95" y="1675420"/>
            <a:ext cx="2154662" cy="1676327"/>
          </a:xfrm>
          <a:prstGeom prst="rect">
            <a:avLst/>
          </a:prstGeom>
          <a:noFill/>
          <a:effectLst>
            <a:outerShdw blurRad="50800" dist="127000" dir="2700000" algn="tl" rotWithShape="0">
              <a:prstClr val="black">
                <a:alpha val="40000"/>
              </a:prst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ezultat iskanja slik za worried old lady">
            <a:extLst>
              <a:ext uri="{FF2B5EF4-FFF2-40B4-BE49-F238E27FC236}">
                <a16:creationId xmlns:a16="http://schemas.microsoft.com/office/drawing/2014/main" id="{00966D50-F9CD-91C7-FEF6-1C2A9F3DCA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0" r="6553"/>
          <a:stretch/>
        </p:blipFill>
        <p:spPr bwMode="auto">
          <a:xfrm>
            <a:off x="377130" y="3543299"/>
            <a:ext cx="2077623" cy="1601613"/>
          </a:xfrm>
          <a:prstGeom prst="rect">
            <a:avLst/>
          </a:prstGeom>
          <a:noFill/>
          <a:effectLst>
            <a:outerShdw blurRad="50800" dist="127000" dir="2700000" algn="tl" rotWithShape="0">
              <a:prstClr val="black">
                <a:alpha val="40000"/>
              </a:prst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zultat iskanja slik za physician">
            <a:extLst>
              <a:ext uri="{FF2B5EF4-FFF2-40B4-BE49-F238E27FC236}">
                <a16:creationId xmlns:a16="http://schemas.microsoft.com/office/drawing/2014/main" id="{68369144-270C-08B1-F3DD-4BF081EDF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64"/>
          <a:stretch/>
        </p:blipFill>
        <p:spPr bwMode="auto">
          <a:xfrm>
            <a:off x="434795" y="5336464"/>
            <a:ext cx="2167484" cy="175210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6B67EE9-06D2-AEF3-5263-E090B417482D}"/>
              </a:ext>
            </a:extLst>
          </p:cNvPr>
          <p:cNvSpPr txBox="1"/>
          <p:nvPr/>
        </p:nvSpPr>
        <p:spPr>
          <a:xfrm>
            <a:off x="2755017" y="1799412"/>
            <a:ext cx="915122" cy="5341582"/>
          </a:xfrm>
          <a:prstGeom prst="rect">
            <a:avLst/>
          </a:prstGeom>
          <a:solidFill>
            <a:schemeClr val="accent2"/>
          </a:solidFill>
        </p:spPr>
        <p:txBody>
          <a:bodyPr vert="wordArtVert" wrap="square" rtlCol="0">
            <a:spAutoFit/>
          </a:bodyPr>
          <a:lstStyle/>
          <a:p>
            <a:r>
              <a:rPr lang="sl-SI" sz="4000" b="1" dirty="0">
                <a:solidFill>
                  <a:schemeClr val="bg1"/>
                </a:solidFill>
              </a:rPr>
              <a:t>POTREBE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EA9263B-F301-0BA4-57A2-F5E33FCA2D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t="10676" r="3234" b="8105"/>
          <a:stretch/>
        </p:blipFill>
        <p:spPr>
          <a:xfrm>
            <a:off x="3898900" y="2210505"/>
            <a:ext cx="6567421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62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>
            <a:extLst>
              <a:ext uri="{FF2B5EF4-FFF2-40B4-BE49-F238E27FC236}">
                <a16:creationId xmlns:a16="http://schemas.microsoft.com/office/drawing/2014/main" id="{E2C9A417-CD0D-4F90-A699-B3D5701306D1}"/>
              </a:ext>
            </a:extLst>
          </p:cNvPr>
          <p:cNvSpPr/>
          <p:nvPr/>
        </p:nvSpPr>
        <p:spPr>
          <a:xfrm>
            <a:off x="3410844" y="6644430"/>
            <a:ext cx="575283" cy="21544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sl-SI" sz="800" b="1" dirty="0">
                <a:solidFill>
                  <a:schemeClr val="bg1"/>
                </a:solidFill>
              </a:rPr>
              <a:t>od 2007 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AA9E2EB5-B1FD-4F53-8C06-F68ACDA77DD5}"/>
              </a:ext>
            </a:extLst>
          </p:cNvPr>
          <p:cNvSpPr txBox="1"/>
          <p:nvPr/>
        </p:nvSpPr>
        <p:spPr>
          <a:xfrm>
            <a:off x="2396478" y="6830427"/>
            <a:ext cx="1589649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l-SI" sz="800" b="1" dirty="0">
                <a:solidFill>
                  <a:schemeClr val="bg1"/>
                </a:solidFill>
              </a:rPr>
              <a:t>ODDELEK ZA </a:t>
            </a:r>
          </a:p>
          <a:p>
            <a:pPr algn="r"/>
            <a:r>
              <a:rPr lang="sl-SI" sz="800" b="1" dirty="0">
                <a:solidFill>
                  <a:schemeClr val="bg1"/>
                </a:solidFill>
              </a:rPr>
              <a:t>AKUTNO PALIATIVNO OSKRBO</a:t>
            </a:r>
          </a:p>
        </p:txBody>
      </p:sp>
      <p:pic>
        <p:nvPicPr>
          <p:cNvPr id="30" name="Picture 7">
            <a:extLst>
              <a:ext uri="{FF2B5EF4-FFF2-40B4-BE49-F238E27FC236}">
                <a16:creationId xmlns:a16="http://schemas.microsoft.com/office/drawing/2014/main" id="{7663E5EF-A6FC-48E2-B0C8-6FC8332E2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10" y="6505765"/>
            <a:ext cx="1288945" cy="685903"/>
          </a:xfrm>
          <a:prstGeom prst="rect">
            <a:avLst/>
          </a:prstGeom>
        </p:spPr>
      </p:pic>
      <p:pic>
        <p:nvPicPr>
          <p:cNvPr id="31" name="Picture 2" descr="C:\Users\Maja\Desktop\10 letnica\kamelice v krogu.png">
            <a:extLst>
              <a:ext uri="{FF2B5EF4-FFF2-40B4-BE49-F238E27FC236}">
                <a16:creationId xmlns:a16="http://schemas.microsoft.com/office/drawing/2014/main" id="{49F0838A-3BAB-415B-AB65-D8B6EFE7F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89" y="6460886"/>
            <a:ext cx="626778" cy="6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1C57AC8B-336F-4CE7-8962-E0F831B54E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098" y="6467049"/>
            <a:ext cx="2404984" cy="712552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DE8752E4-7A53-4651-B462-E242C2594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43" y="539574"/>
            <a:ext cx="8250176" cy="610425"/>
          </a:xfrm>
        </p:spPr>
        <p:txBody>
          <a:bodyPr/>
          <a:lstStyle/>
          <a:p>
            <a:pPr algn="ctr"/>
            <a:r>
              <a:rPr lang="sl-SI" sz="4000" dirty="0"/>
              <a:t>Bolnikove </a:t>
            </a:r>
            <a:r>
              <a:rPr lang="sl-SI" sz="3200" dirty="0"/>
              <a:t>(in bližnjih) </a:t>
            </a:r>
            <a:r>
              <a:rPr lang="sl-SI" sz="4000" dirty="0"/>
              <a:t>potrebe po paliativni oskrbi</a:t>
            </a:r>
            <a:endParaRPr lang="en-US" sz="4000" dirty="0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8F0EBEF5-BDC8-4A00-BA7C-B9EC9BD03425}"/>
              </a:ext>
            </a:extLst>
          </p:cNvPr>
          <p:cNvSpPr/>
          <p:nvPr/>
        </p:nvSpPr>
        <p:spPr>
          <a:xfrm>
            <a:off x="4584700" y="4395782"/>
            <a:ext cx="4278823" cy="12140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37" dirty="0"/>
          </a:p>
          <a:p>
            <a:pPr algn="ctr"/>
            <a:r>
              <a:rPr lang="sl-SI" sz="1337" dirty="0"/>
              <a:t>Bolniki z zmernimi telesnimi, psihičnimi, socialnimi in duhovnimi težavami oziroma kombiancijo vseh, ki se jih lahko oskrbi s strani osnovnega nivoja.  </a:t>
            </a:r>
          </a:p>
        </p:txBody>
      </p:sp>
      <p:sp>
        <p:nvSpPr>
          <p:cNvPr id="10" name="Rectangle 47">
            <a:extLst>
              <a:ext uri="{FF2B5EF4-FFF2-40B4-BE49-F238E27FC236}">
                <a16:creationId xmlns:a16="http://schemas.microsoft.com/office/drawing/2014/main" id="{B597E0F2-FB58-423F-8F92-E03D91F99BE7}"/>
              </a:ext>
            </a:extLst>
          </p:cNvPr>
          <p:cNvSpPr/>
          <p:nvPr/>
        </p:nvSpPr>
        <p:spPr>
          <a:xfrm>
            <a:off x="4584700" y="3147171"/>
            <a:ext cx="4278823" cy="121403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37" dirty="0"/>
          </a:p>
          <a:p>
            <a:pPr algn="ctr"/>
            <a:r>
              <a:rPr lang="sl-SI" sz="1337" dirty="0"/>
              <a:t>Bolniki z občasno težjimi telesnimi, psihičnimi, socialnimi in duhovnimi težavami oziroma kombiancijo vseh, ki se jih s pristopi specializirane paliativne oskrbe stabilizira, nato pa so lahko spet vodeni s strani osnovnega nivoja.  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3EF245B6-6AC6-4973-A986-928BFBC5F37E}"/>
              </a:ext>
            </a:extLst>
          </p:cNvPr>
          <p:cNvSpPr/>
          <p:nvPr/>
        </p:nvSpPr>
        <p:spPr>
          <a:xfrm>
            <a:off x="4584700" y="1893790"/>
            <a:ext cx="4278823" cy="121403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37" dirty="0"/>
          </a:p>
          <a:p>
            <a:pPr algn="ctr"/>
            <a:r>
              <a:rPr lang="sl-SI" sz="1337" dirty="0"/>
              <a:t>Bolniki z najtežjimi telesnimi, psihičnimi, socialnimi in duhovnimi težavami oziroma kombinacijo vseh</a:t>
            </a:r>
            <a:r>
              <a:rPr lang="sl-SI" sz="1337"/>
              <a:t>, ki </a:t>
            </a:r>
            <a:r>
              <a:rPr lang="sl-SI" sz="1337" dirty="0"/>
              <a:t>jih s splošno </a:t>
            </a:r>
            <a:r>
              <a:rPr lang="sl-SI" sz="1337"/>
              <a:t>uveljavljenimi pristopi </a:t>
            </a:r>
            <a:r>
              <a:rPr lang="sl-SI" sz="1337" dirty="0"/>
              <a:t>ne uspemo zadostno olajšati </a:t>
            </a:r>
          </a:p>
        </p:txBody>
      </p:sp>
      <p:sp>
        <p:nvSpPr>
          <p:cNvPr id="13" name="Isosceles Triangle 23">
            <a:extLst>
              <a:ext uri="{FF2B5EF4-FFF2-40B4-BE49-F238E27FC236}">
                <a16:creationId xmlns:a16="http://schemas.microsoft.com/office/drawing/2014/main" id="{C52EE905-BF07-4191-83F3-CBFF22299E93}"/>
              </a:ext>
            </a:extLst>
          </p:cNvPr>
          <p:cNvSpPr/>
          <p:nvPr/>
        </p:nvSpPr>
        <p:spPr>
          <a:xfrm>
            <a:off x="799788" y="1882867"/>
            <a:ext cx="3582239" cy="3742638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37"/>
          </a:p>
        </p:txBody>
      </p:sp>
      <p:sp>
        <p:nvSpPr>
          <p:cNvPr id="14" name="Isosceles Triangle 24">
            <a:extLst>
              <a:ext uri="{FF2B5EF4-FFF2-40B4-BE49-F238E27FC236}">
                <a16:creationId xmlns:a16="http://schemas.microsoft.com/office/drawing/2014/main" id="{9CABD9B0-FCE5-4F58-BBFA-EB3D9672275E}"/>
              </a:ext>
            </a:extLst>
          </p:cNvPr>
          <p:cNvSpPr/>
          <p:nvPr/>
        </p:nvSpPr>
        <p:spPr>
          <a:xfrm>
            <a:off x="1869113" y="1882867"/>
            <a:ext cx="1443589" cy="1532372"/>
          </a:xfrm>
          <a:prstGeom prst="triangle">
            <a:avLst>
              <a:gd name="adj" fmla="val 4988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37"/>
          </a:p>
        </p:txBody>
      </p:sp>
      <p:sp>
        <p:nvSpPr>
          <p:cNvPr id="15" name="Flowchart: Manual Operation 28">
            <a:extLst>
              <a:ext uri="{FF2B5EF4-FFF2-40B4-BE49-F238E27FC236}">
                <a16:creationId xmlns:a16="http://schemas.microsoft.com/office/drawing/2014/main" id="{1057C304-0FC2-4FD0-80D9-BD075F28FFBE}"/>
              </a:ext>
            </a:extLst>
          </p:cNvPr>
          <p:cNvSpPr/>
          <p:nvPr/>
        </p:nvSpPr>
        <p:spPr>
          <a:xfrm flipV="1">
            <a:off x="1387917" y="3415239"/>
            <a:ext cx="2418168" cy="980542"/>
          </a:xfrm>
          <a:prstGeom prst="flowChartManualOperati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37"/>
          </a:p>
        </p:txBody>
      </p:sp>
      <p:sp>
        <p:nvSpPr>
          <p:cNvPr id="16" name="Rounded Rectangle 29">
            <a:extLst>
              <a:ext uri="{FF2B5EF4-FFF2-40B4-BE49-F238E27FC236}">
                <a16:creationId xmlns:a16="http://schemas.microsoft.com/office/drawing/2014/main" id="{0C05D084-ABE8-4538-9241-0A22ACE9734F}"/>
              </a:ext>
            </a:extLst>
          </p:cNvPr>
          <p:cNvSpPr/>
          <p:nvPr/>
        </p:nvSpPr>
        <p:spPr>
          <a:xfrm>
            <a:off x="2109711" y="2952193"/>
            <a:ext cx="962393" cy="2512914"/>
          </a:xfrm>
          <a:prstGeom prst="roundRect">
            <a:avLst/>
          </a:prstGeom>
          <a:noFill/>
          <a:ln w="63500">
            <a:solidFill>
              <a:srgbClr val="FFFF99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37"/>
          </a:p>
        </p:txBody>
      </p:sp>
      <p:sp>
        <p:nvSpPr>
          <p:cNvPr id="17" name="Down Arrow 31">
            <a:extLst>
              <a:ext uri="{FF2B5EF4-FFF2-40B4-BE49-F238E27FC236}">
                <a16:creationId xmlns:a16="http://schemas.microsoft.com/office/drawing/2014/main" id="{CED20C92-BB3E-4950-9ADD-50EE4F866841}"/>
              </a:ext>
            </a:extLst>
          </p:cNvPr>
          <p:cNvSpPr/>
          <p:nvPr/>
        </p:nvSpPr>
        <p:spPr>
          <a:xfrm>
            <a:off x="3015473" y="3083979"/>
            <a:ext cx="113264" cy="183292"/>
          </a:xfrm>
          <a:prstGeom prst="downArrow">
            <a:avLst/>
          </a:prstGeom>
          <a:solidFill>
            <a:srgbClr val="FFFF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37"/>
          </a:p>
        </p:txBody>
      </p:sp>
      <p:sp>
        <p:nvSpPr>
          <p:cNvPr id="18" name="Down Arrow 32">
            <a:extLst>
              <a:ext uri="{FF2B5EF4-FFF2-40B4-BE49-F238E27FC236}">
                <a16:creationId xmlns:a16="http://schemas.microsoft.com/office/drawing/2014/main" id="{1C73FDFF-2F60-438B-80B7-CEA5D002702B}"/>
              </a:ext>
            </a:extLst>
          </p:cNvPr>
          <p:cNvSpPr/>
          <p:nvPr/>
        </p:nvSpPr>
        <p:spPr>
          <a:xfrm>
            <a:off x="3015471" y="3803404"/>
            <a:ext cx="113264" cy="183292"/>
          </a:xfrm>
          <a:prstGeom prst="downArrow">
            <a:avLst/>
          </a:prstGeom>
          <a:solidFill>
            <a:srgbClr val="FFFF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37"/>
          </a:p>
        </p:txBody>
      </p:sp>
      <p:sp>
        <p:nvSpPr>
          <p:cNvPr id="19" name="Down Arrow 33">
            <a:extLst>
              <a:ext uri="{FF2B5EF4-FFF2-40B4-BE49-F238E27FC236}">
                <a16:creationId xmlns:a16="http://schemas.microsoft.com/office/drawing/2014/main" id="{15179BC1-BBD7-43E3-A7F3-EC5FED4C797E}"/>
              </a:ext>
            </a:extLst>
          </p:cNvPr>
          <p:cNvSpPr/>
          <p:nvPr/>
        </p:nvSpPr>
        <p:spPr>
          <a:xfrm>
            <a:off x="3015472" y="5205080"/>
            <a:ext cx="113264" cy="183292"/>
          </a:xfrm>
          <a:prstGeom prst="downArrow">
            <a:avLst/>
          </a:prstGeom>
          <a:solidFill>
            <a:srgbClr val="FFFF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37"/>
          </a:p>
        </p:txBody>
      </p:sp>
      <p:sp>
        <p:nvSpPr>
          <p:cNvPr id="20" name="Down Arrow 34">
            <a:extLst>
              <a:ext uri="{FF2B5EF4-FFF2-40B4-BE49-F238E27FC236}">
                <a16:creationId xmlns:a16="http://schemas.microsoft.com/office/drawing/2014/main" id="{02B0AD60-D513-4FCF-BE4F-F95BFBAC962A}"/>
              </a:ext>
            </a:extLst>
          </p:cNvPr>
          <p:cNvSpPr/>
          <p:nvPr/>
        </p:nvSpPr>
        <p:spPr>
          <a:xfrm flipV="1">
            <a:off x="2053079" y="3216854"/>
            <a:ext cx="113264" cy="183292"/>
          </a:xfrm>
          <a:prstGeom prst="downArrow">
            <a:avLst/>
          </a:prstGeom>
          <a:solidFill>
            <a:srgbClr val="FFFF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37"/>
          </a:p>
        </p:txBody>
      </p:sp>
      <p:sp>
        <p:nvSpPr>
          <p:cNvPr id="21" name="Down Arrow 35">
            <a:extLst>
              <a:ext uri="{FF2B5EF4-FFF2-40B4-BE49-F238E27FC236}">
                <a16:creationId xmlns:a16="http://schemas.microsoft.com/office/drawing/2014/main" id="{F6926B50-A323-4AEA-A116-4AACC00397B4}"/>
              </a:ext>
            </a:extLst>
          </p:cNvPr>
          <p:cNvSpPr/>
          <p:nvPr/>
        </p:nvSpPr>
        <p:spPr>
          <a:xfrm flipV="1">
            <a:off x="2053080" y="3965288"/>
            <a:ext cx="113264" cy="183292"/>
          </a:xfrm>
          <a:prstGeom prst="downArrow">
            <a:avLst/>
          </a:prstGeom>
          <a:solidFill>
            <a:srgbClr val="FFFF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37"/>
          </a:p>
        </p:txBody>
      </p:sp>
      <p:sp>
        <p:nvSpPr>
          <p:cNvPr id="22" name="Down Arrow 36">
            <a:extLst>
              <a:ext uri="{FF2B5EF4-FFF2-40B4-BE49-F238E27FC236}">
                <a16:creationId xmlns:a16="http://schemas.microsoft.com/office/drawing/2014/main" id="{BF04AE1F-0F4A-457E-AA12-DB48F4723934}"/>
              </a:ext>
            </a:extLst>
          </p:cNvPr>
          <p:cNvSpPr/>
          <p:nvPr/>
        </p:nvSpPr>
        <p:spPr>
          <a:xfrm flipV="1">
            <a:off x="2058375" y="4635008"/>
            <a:ext cx="113264" cy="183292"/>
          </a:xfrm>
          <a:prstGeom prst="downArrow">
            <a:avLst/>
          </a:prstGeom>
          <a:solidFill>
            <a:srgbClr val="FFFF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37"/>
          </a:p>
        </p:txBody>
      </p:sp>
      <p:sp>
        <p:nvSpPr>
          <p:cNvPr id="23" name="Down Arrow 38">
            <a:extLst>
              <a:ext uri="{FF2B5EF4-FFF2-40B4-BE49-F238E27FC236}">
                <a16:creationId xmlns:a16="http://schemas.microsoft.com/office/drawing/2014/main" id="{AB2A61EB-A419-4021-AF5A-E07F2CA5AABA}"/>
              </a:ext>
            </a:extLst>
          </p:cNvPr>
          <p:cNvSpPr/>
          <p:nvPr/>
        </p:nvSpPr>
        <p:spPr>
          <a:xfrm rot="16200000" flipV="1">
            <a:off x="2398252" y="5371644"/>
            <a:ext cx="113264" cy="183292"/>
          </a:xfrm>
          <a:prstGeom prst="downArrow">
            <a:avLst/>
          </a:prstGeom>
          <a:solidFill>
            <a:srgbClr val="FFFF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37"/>
          </a:p>
        </p:txBody>
      </p:sp>
      <p:sp>
        <p:nvSpPr>
          <p:cNvPr id="24" name="TextBox 39">
            <a:extLst>
              <a:ext uri="{FF2B5EF4-FFF2-40B4-BE49-F238E27FC236}">
                <a16:creationId xmlns:a16="http://schemas.microsoft.com/office/drawing/2014/main" id="{825C3EBB-35AF-40F9-A799-B75EB3CAB83C}"/>
              </a:ext>
            </a:extLst>
          </p:cNvPr>
          <p:cNvSpPr txBox="1"/>
          <p:nvPr/>
        </p:nvSpPr>
        <p:spPr>
          <a:xfrm>
            <a:off x="5835013" y="1977694"/>
            <a:ext cx="1835952" cy="2980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sz="1337" b="1" dirty="0">
                <a:solidFill>
                  <a:srgbClr val="7030A0"/>
                </a:solidFill>
              </a:rPr>
              <a:t>KOMPLEKSNE POTREBE</a:t>
            </a:r>
          </a:p>
        </p:txBody>
      </p:sp>
      <p:sp>
        <p:nvSpPr>
          <p:cNvPr id="25" name="TextBox 40">
            <a:extLst>
              <a:ext uri="{FF2B5EF4-FFF2-40B4-BE49-F238E27FC236}">
                <a16:creationId xmlns:a16="http://schemas.microsoft.com/office/drawing/2014/main" id="{5E3E29F1-C9D2-4F99-A90B-7701C02B76EE}"/>
              </a:ext>
            </a:extLst>
          </p:cNvPr>
          <p:cNvSpPr txBox="1"/>
          <p:nvPr/>
        </p:nvSpPr>
        <p:spPr>
          <a:xfrm>
            <a:off x="5671142" y="3183766"/>
            <a:ext cx="2105939" cy="2980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1337" b="1">
                <a:solidFill>
                  <a:schemeClr val="tx2">
                    <a:lumMod val="50000"/>
                  </a:schemeClr>
                </a:solidFill>
              </a:rPr>
              <a:t>OBČASNO </a:t>
            </a:r>
            <a:r>
              <a:rPr lang="sl-SI" sz="1337" b="1" dirty="0">
                <a:solidFill>
                  <a:schemeClr val="tx2">
                    <a:lumMod val="50000"/>
                  </a:schemeClr>
                </a:solidFill>
              </a:rPr>
              <a:t>VEČJE POTREBE</a:t>
            </a:r>
          </a:p>
        </p:txBody>
      </p:sp>
      <p:sp>
        <p:nvSpPr>
          <p:cNvPr id="26" name="TextBox 41">
            <a:extLst>
              <a:ext uri="{FF2B5EF4-FFF2-40B4-BE49-F238E27FC236}">
                <a16:creationId xmlns:a16="http://schemas.microsoft.com/office/drawing/2014/main" id="{F8F404B5-9AF0-4930-B67E-10C737D1377F}"/>
              </a:ext>
            </a:extLst>
          </p:cNvPr>
          <p:cNvSpPr txBox="1"/>
          <p:nvPr/>
        </p:nvSpPr>
        <p:spPr>
          <a:xfrm>
            <a:off x="5920015" y="4452424"/>
            <a:ext cx="1476110" cy="2980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sz="1337" b="1" dirty="0">
                <a:solidFill>
                  <a:schemeClr val="accent5">
                    <a:lumMod val="50000"/>
                  </a:schemeClr>
                </a:solidFill>
              </a:rPr>
              <a:t>ZMERNE POTREBE</a:t>
            </a:r>
          </a:p>
        </p:txBody>
      </p:sp>
      <p:sp>
        <p:nvSpPr>
          <p:cNvPr id="27" name="TextBox 42">
            <a:extLst>
              <a:ext uri="{FF2B5EF4-FFF2-40B4-BE49-F238E27FC236}">
                <a16:creationId xmlns:a16="http://schemas.microsoft.com/office/drawing/2014/main" id="{ABA6EF2F-9F54-4C3E-955C-CB29F8EA306D}"/>
              </a:ext>
            </a:extLst>
          </p:cNvPr>
          <p:cNvSpPr txBox="1"/>
          <p:nvPr/>
        </p:nvSpPr>
        <p:spPr>
          <a:xfrm>
            <a:off x="8065915" y="1946825"/>
            <a:ext cx="516488" cy="320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85" b="1" dirty="0">
                <a:solidFill>
                  <a:schemeClr val="bg1"/>
                </a:solidFill>
              </a:rPr>
              <a:t>20%</a:t>
            </a:r>
          </a:p>
        </p:txBody>
      </p:sp>
      <p:sp>
        <p:nvSpPr>
          <p:cNvPr id="28" name="TextBox 44">
            <a:extLst>
              <a:ext uri="{FF2B5EF4-FFF2-40B4-BE49-F238E27FC236}">
                <a16:creationId xmlns:a16="http://schemas.microsoft.com/office/drawing/2014/main" id="{0F078632-F2E9-402B-9B59-4C131C7B3B52}"/>
              </a:ext>
            </a:extLst>
          </p:cNvPr>
          <p:cNvSpPr txBox="1"/>
          <p:nvPr/>
        </p:nvSpPr>
        <p:spPr>
          <a:xfrm>
            <a:off x="8065915" y="4435577"/>
            <a:ext cx="516488" cy="320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85" b="1" dirty="0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35" name="TextBox 45">
            <a:extLst>
              <a:ext uri="{FF2B5EF4-FFF2-40B4-BE49-F238E27FC236}">
                <a16:creationId xmlns:a16="http://schemas.microsoft.com/office/drawing/2014/main" id="{15A36513-CC39-48CB-885F-D5E3F9F06BBB}"/>
              </a:ext>
            </a:extLst>
          </p:cNvPr>
          <p:cNvSpPr txBox="1"/>
          <p:nvPr/>
        </p:nvSpPr>
        <p:spPr>
          <a:xfrm>
            <a:off x="919435" y="5788378"/>
            <a:ext cx="3384581" cy="298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337" dirty="0">
                <a:sym typeface="Symbol"/>
              </a:rPr>
              <a:t> </a:t>
            </a:r>
            <a:r>
              <a:rPr lang="sl-SI" sz="1337" dirty="0"/>
              <a:t>Bolnikove potrebe se skozi čas spreminjajo.</a:t>
            </a:r>
          </a:p>
        </p:txBody>
      </p:sp>
      <p:sp>
        <p:nvSpPr>
          <p:cNvPr id="36" name="TextBox 48">
            <a:extLst>
              <a:ext uri="{FF2B5EF4-FFF2-40B4-BE49-F238E27FC236}">
                <a16:creationId xmlns:a16="http://schemas.microsoft.com/office/drawing/2014/main" id="{07173010-F5C0-4F38-8181-AACB67793876}"/>
              </a:ext>
            </a:extLst>
          </p:cNvPr>
          <p:cNvSpPr txBox="1"/>
          <p:nvPr/>
        </p:nvSpPr>
        <p:spPr>
          <a:xfrm>
            <a:off x="8079545" y="3188400"/>
            <a:ext cx="516488" cy="320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85" b="1" dirty="0">
                <a:solidFill>
                  <a:schemeClr val="bg1"/>
                </a:solidFill>
              </a:rPr>
              <a:t>20%</a:t>
            </a:r>
          </a:p>
        </p:txBody>
      </p:sp>
      <p:sp>
        <p:nvSpPr>
          <p:cNvPr id="37" name="Up Arrow 30">
            <a:extLst>
              <a:ext uri="{FF2B5EF4-FFF2-40B4-BE49-F238E27FC236}">
                <a16:creationId xmlns:a16="http://schemas.microsoft.com/office/drawing/2014/main" id="{A84DB49D-E6DD-43B9-932A-9EFBC65C5C0E}"/>
              </a:ext>
            </a:extLst>
          </p:cNvPr>
          <p:cNvSpPr/>
          <p:nvPr/>
        </p:nvSpPr>
        <p:spPr>
          <a:xfrm>
            <a:off x="2323576" y="1455137"/>
            <a:ext cx="534663" cy="4170368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l-SI" sz="1337" b="1" dirty="0"/>
              <a:t>BOLNIKOVE POTREBE</a:t>
            </a:r>
          </a:p>
        </p:txBody>
      </p:sp>
      <p:sp>
        <p:nvSpPr>
          <p:cNvPr id="38" name="Down Arrow 50">
            <a:extLst>
              <a:ext uri="{FF2B5EF4-FFF2-40B4-BE49-F238E27FC236}">
                <a16:creationId xmlns:a16="http://schemas.microsoft.com/office/drawing/2014/main" id="{756272D6-2CCD-4137-A0E5-226DA668F7F7}"/>
              </a:ext>
            </a:extLst>
          </p:cNvPr>
          <p:cNvSpPr/>
          <p:nvPr/>
        </p:nvSpPr>
        <p:spPr>
          <a:xfrm>
            <a:off x="3015473" y="4533288"/>
            <a:ext cx="113264" cy="183292"/>
          </a:xfrm>
          <a:prstGeom prst="downArrow">
            <a:avLst/>
          </a:prstGeom>
          <a:solidFill>
            <a:srgbClr val="FFFF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37"/>
          </a:p>
        </p:txBody>
      </p:sp>
    </p:spTree>
    <p:extLst>
      <p:ext uri="{BB962C8B-B14F-4D97-AF65-F5344CB8AC3E}">
        <p14:creationId xmlns:p14="http://schemas.microsoft.com/office/powerpoint/2010/main" val="3950507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1584</TotalTime>
  <Words>940</Words>
  <Application>Microsoft Office PowerPoint</Application>
  <PresentationFormat>Custom</PresentationFormat>
  <Paragraphs>241</Paragraphs>
  <Slides>28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Georgia</vt:lpstr>
      <vt:lpstr>Symbol</vt:lpstr>
      <vt:lpstr>Times New Roman</vt:lpstr>
      <vt:lpstr>1_Custom Design</vt:lpstr>
      <vt:lpstr>Presentation</vt:lpstr>
      <vt:lpstr>Svetovni dan paliativne oskrbe in hospica 2022</vt:lpstr>
      <vt:lpstr>PowerPoint Presentation</vt:lpstr>
      <vt:lpstr>Paliativna oskrba</vt:lpstr>
      <vt:lpstr>PowerPoint Presentation</vt:lpstr>
      <vt:lpstr>PowerPoint Presentation</vt:lpstr>
      <vt:lpstr>PowerPoint Presentation</vt:lpstr>
      <vt:lpstr>OSREDNJE SLOVENSKA REGIJA</vt:lpstr>
      <vt:lpstr>Potrebe po paliativni oskrbi so individualne</vt:lpstr>
      <vt:lpstr>Bolnikove (in bližnjih) potrebe po paliativni oskrbi</vt:lpstr>
      <vt:lpstr>Potrebe bolnika/svojcev po paliativni oskrbi se skozi čas spreminjajo</vt:lpstr>
      <vt:lpstr>Obravnava glede na bolnikove potrebe</vt:lpstr>
      <vt:lpstr>PowerPoint Presentation</vt:lpstr>
      <vt:lpstr>PALIATIVNA OSKRBA na Onkološkem inštitutu Ljubljana</vt:lpstr>
      <vt:lpstr>PALIATIVNA OSKRBA na  Onkološkom institutu Ljubljana</vt:lpstr>
      <vt:lpstr>PALIATIVNA OSKRBA na  Onkološkom institutu Ljubljana</vt:lpstr>
      <vt:lpstr>PALIATIVNA OSKRBA na  Onkološkom institutu Ljubljana</vt:lpstr>
      <vt:lpstr>PALIATIVNA OSKRBA na  Onkološkom institutu Ljubljana</vt:lpstr>
      <vt:lpstr>PALIATIVNA OSKRBA na  Onkološkom institutu Ljubljana</vt:lpstr>
      <vt:lpstr>SPECIALIZIRANA PALIATIVNA OSKRBA na Onkološkem inštitutu Ljubljana 2007-2021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PALIATIVNA OSKRBA  BOLNIKOV Z RAKOM  ONKOLOŠKI INŠTITUT LJUBLJANA</dc:title>
  <dc:creator>Maja</dc:creator>
  <cp:lastModifiedBy>Aplikacija@onko-i.si</cp:lastModifiedBy>
  <cp:revision>30</cp:revision>
  <dcterms:modified xsi:type="dcterms:W3CDTF">2022-10-05T09:12:09Z</dcterms:modified>
</cp:coreProperties>
</file>